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10" r:id="rId13"/>
    <p:sldId id="309" r:id="rId14"/>
    <p:sldId id="307" r:id="rId15"/>
    <p:sldId id="312" r:id="rId16"/>
    <p:sldId id="311" r:id="rId17"/>
    <p:sldId id="313" r:id="rId18"/>
    <p:sldId id="314" r:id="rId19"/>
    <p:sldId id="315" r:id="rId20"/>
    <p:sldId id="316" r:id="rId21"/>
    <p:sldId id="317" r:id="rId22"/>
    <p:sldId id="327" r:id="rId23"/>
    <p:sldId id="320" r:id="rId24"/>
    <p:sldId id="322" r:id="rId25"/>
    <p:sldId id="321" r:id="rId26"/>
    <p:sldId id="323" r:id="rId27"/>
    <p:sldId id="324" r:id="rId28"/>
    <p:sldId id="325" r:id="rId29"/>
    <p:sldId id="326" r:id="rId30"/>
    <p:sldId id="297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나눔스퀘어라운드 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In Yoon" initials="JY" lastIdx="19" clrIdx="0">
    <p:extLst>
      <p:ext uri="{19B8F6BF-5375-455C-9EA6-DF929625EA0E}">
        <p15:presenceInfo xmlns:p15="http://schemas.microsoft.com/office/powerpoint/2012/main" userId="4b3fb5e9cd3e3d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81E1E"/>
    <a:srgbClr val="F9FBFD"/>
    <a:srgbClr val="21262A"/>
    <a:srgbClr val="FFFFFF"/>
    <a:srgbClr val="FEF6F0"/>
    <a:srgbClr val="E9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86768" autoAdjust="0"/>
  </p:normalViewPr>
  <p:slideViewPr>
    <p:cSldViewPr snapToGrid="0">
      <p:cViewPr varScale="1">
        <p:scale>
          <a:sx n="99" d="100"/>
          <a:sy n="99" d="100"/>
        </p:scale>
        <p:origin x="14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97755-905D-41B4-885C-8DBDBD429CE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B764C-9EF4-4702-A285-65DB723A6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인공지능의 챕터 </a:t>
            </a:r>
            <a:r>
              <a:rPr lang="en-US" altLang="ko-KR" dirty="0"/>
              <a:t>15</a:t>
            </a:r>
            <a:r>
              <a:rPr lang="ko-KR" altLang="en-US" dirty="0"/>
              <a:t>의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윤정인입니다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나왔던 전통적인 영상 시스템의 한계는 인간이 개입해야 한다는 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특징을 선택하고 이미지에서 </a:t>
            </a:r>
            <a:r>
              <a:rPr lang="ko-KR" altLang="en-US" dirty="0" err="1"/>
              <a:t>특징값을</a:t>
            </a:r>
            <a:r>
              <a:rPr lang="ko-KR" altLang="en-US" dirty="0"/>
              <a:t> 추출하는 과정은 인간이 해주어야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신경망을 연구하는 학자들은 특징의 선택과 추출도 학습할 수 있도록 연구하였습니다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컨볼루션 신경망이 등장하게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6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2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컨볼루션 신경망은 동물의 시각세포에 영감을 받아 개발된 인공신경망의 한 종류입니다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CNN</a:t>
            </a:r>
            <a:r>
              <a:rPr lang="ko-KR" altLang="en-US" dirty="0"/>
              <a:t>은 영상 및 비디오 인식</a:t>
            </a:r>
            <a:r>
              <a:rPr lang="en-US" altLang="ko-KR" dirty="0"/>
              <a:t>, </a:t>
            </a:r>
            <a:r>
              <a:rPr lang="ko-KR" altLang="en-US" dirty="0"/>
              <a:t>추천 시스템 및 자연어 처리 분야 등 폭넓게 사용되고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1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컨볼루션 신경망의 기원은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때문에 심층신경망과는 달리 하위 계층의 노드들과 상위 계층의 노드들이 부분적으로만 연결되어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03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시각세포에 영감을 받아 컨볼루션 신경망의 구조는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입력층에서 컨볼루션 연산을 통해 특징을 뽑아내는 </a:t>
            </a:r>
            <a:r>
              <a:rPr lang="ko-KR" altLang="en-US" dirty="0" err="1"/>
              <a:t>특징맵이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 err="1"/>
              <a:t>특징맵의</a:t>
            </a:r>
            <a:r>
              <a:rPr lang="ko-KR" altLang="en-US" dirty="0"/>
              <a:t> 활성화 함수는 보통 </a:t>
            </a:r>
            <a:r>
              <a:rPr lang="en-US" altLang="ko-KR" dirty="0"/>
              <a:t>ReLU</a:t>
            </a:r>
            <a:r>
              <a:rPr lang="ko-KR" altLang="en-US" dirty="0"/>
              <a:t>함수가 쓰이며</a:t>
            </a:r>
            <a:r>
              <a:rPr lang="en-US" altLang="ko-KR" dirty="0"/>
              <a:t>, </a:t>
            </a:r>
            <a:r>
              <a:rPr lang="ko-KR" altLang="en-US" dirty="0"/>
              <a:t>다음으로 </a:t>
            </a:r>
            <a:r>
              <a:rPr lang="ko-KR" altLang="en-US" dirty="0" err="1"/>
              <a:t>서브샘플링연산을</a:t>
            </a:r>
            <a:r>
              <a:rPr lang="ko-KR" altLang="en-US" dirty="0"/>
              <a:t> 적용한 뒤</a:t>
            </a:r>
            <a:br>
              <a:rPr lang="en-US" altLang="ko-KR" dirty="0"/>
            </a:br>
            <a:r>
              <a:rPr lang="ko-KR" altLang="en-US" dirty="0"/>
              <a:t>위와 같은 단계를 여러 번 되풀이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출력층에는 완전히 연결된 구조의 전통적인 분류신경망이 있어 추출된 특징들을 바탕으로 물체를 인식하여 결과를 출력하게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02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ko-KR" altLang="en-US" dirty="0" err="1"/>
              <a:t>특징값을</a:t>
            </a:r>
            <a:r>
              <a:rPr lang="ko-KR" altLang="en-US" dirty="0"/>
              <a:t> 얻는 컨볼루션 연산부터 알아보겠습니다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컨볼루션이란 영상 처리나 컴퓨터 시각에서는 가장 기본적인 연산입니다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입력계층의 </a:t>
            </a:r>
            <a:r>
              <a:rPr lang="en-US" altLang="ko-KR" dirty="0"/>
              <a:t>(1,1) </a:t>
            </a:r>
            <a:r>
              <a:rPr lang="ko-KR" altLang="en-US" dirty="0"/>
              <a:t>위치에 가중치 마스크를 덮고 가중치 마스크의 값과 입력층에 있는 값을 곱하여 서로 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나온 값을 활성화함수에 적용하여 출력계층 </a:t>
            </a:r>
            <a:r>
              <a:rPr lang="en-US" altLang="ko-KR" dirty="0"/>
              <a:t>(1,1)</a:t>
            </a:r>
            <a:r>
              <a:rPr lang="ko-KR" altLang="en-US" dirty="0"/>
              <a:t>위치에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89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후로도 동일한 방식을 이용하여 마스크를 한 칸 옆으로 이동하면서 입력 계층의 값들을 순차적으로 처리합니다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53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그림으로 살펴보면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필터가 여러 개 일 경우 동시에 여러 개의 출력이 나오기 때문에 여러 개 필터의 가중치 학습이 가능합니다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63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5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컨볼루션 연산 다음으로 실행하는 풀링 또는 </a:t>
            </a:r>
            <a:r>
              <a:rPr lang="ko-KR" altLang="en-US" dirty="0" err="1"/>
              <a:t>서브샘플링에</a:t>
            </a:r>
            <a:r>
              <a:rPr lang="ko-KR" altLang="en-US" dirty="0"/>
              <a:t> 대하여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30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Chap 15</a:t>
            </a:r>
            <a:r>
              <a:rPr lang="ko-KR" altLang="en-US" dirty="0"/>
              <a:t>의 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풀링은</a:t>
            </a:r>
            <a:r>
              <a:rPr lang="ko-KR" altLang="en-US" dirty="0"/>
              <a:t> </a:t>
            </a:r>
            <a:r>
              <a:rPr lang="ko-KR" altLang="en-US" dirty="0" err="1"/>
              <a:t>서브샘플링이라고도</a:t>
            </a:r>
            <a:r>
              <a:rPr lang="ko-KR" altLang="en-US" dirty="0"/>
              <a:t> 불리며 입력 데이터의 크기를 줄이는 것 입니다</a:t>
            </a:r>
            <a:r>
              <a:rPr lang="en-US" altLang="ko-KR" dirty="0"/>
              <a:t>. </a:t>
            </a:r>
            <a:r>
              <a:rPr lang="ko-KR" altLang="en-US" dirty="0"/>
              <a:t>이 때 입력 데이터의 깊이는 건드리지 않습니다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풀링을</a:t>
            </a:r>
            <a:r>
              <a:rPr lang="ko-KR" altLang="en-US" dirty="0"/>
              <a:t> 진행하게 되면 계층의 크기가 작아지므로 계산이 빨라지게 되고</a:t>
            </a:r>
            <a:r>
              <a:rPr lang="en-US" altLang="ko-KR" dirty="0"/>
              <a:t>, </a:t>
            </a:r>
            <a:r>
              <a:rPr lang="ko-KR" altLang="en-US" dirty="0"/>
              <a:t>공간에서 물체의 이동이 있어도 결과는 변하지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물체의 공간이동에 대해 둔감해지게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60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공간이동에 </a:t>
            </a:r>
            <a:r>
              <a:rPr lang="ko-KR" altLang="en-US" dirty="0" err="1"/>
              <a:t>둔감해진다는것은</a:t>
            </a:r>
            <a:r>
              <a:rPr lang="ko-KR" altLang="en-US" dirty="0"/>
              <a:t> 컴퓨터가 이미지 안에 있는 물체를 인식하기 위해서는 물체가 이동하더라도 동일하게 인식하여야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평행이동 불변이라고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5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평행이동 불변의 원리를 예시로 들어보겠습니다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배경은 전부 </a:t>
            </a:r>
            <a:r>
              <a:rPr lang="en-US" altLang="ko-KR" dirty="0"/>
              <a:t>0</a:t>
            </a:r>
            <a:r>
              <a:rPr lang="ko-KR" altLang="en-US" dirty="0"/>
              <a:t>이고 배경위에 </a:t>
            </a:r>
            <a:r>
              <a:rPr lang="en-US" altLang="ko-KR" dirty="0"/>
              <a:t>2x2 </a:t>
            </a:r>
            <a:r>
              <a:rPr lang="ko-KR" altLang="en-US" dirty="0"/>
              <a:t>크기의 물체가 있다고 가정합니다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2x2 </a:t>
            </a:r>
            <a:r>
              <a:rPr lang="ko-KR" altLang="en-US" dirty="0"/>
              <a:t>마스크를 이용하여 </a:t>
            </a:r>
            <a:r>
              <a:rPr lang="en-US" altLang="ko-KR" dirty="0"/>
              <a:t>max pooling </a:t>
            </a:r>
            <a:r>
              <a:rPr lang="ko-KR" altLang="en-US" dirty="0"/>
              <a:t>연산을 수행한다면 결과값은 </a:t>
            </a:r>
            <a:r>
              <a:rPr lang="en-US" altLang="ko-KR" dirty="0"/>
              <a:t>7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물체가 </a:t>
            </a:r>
            <a:r>
              <a:rPr lang="en-US" altLang="ko-KR" dirty="0"/>
              <a:t>1</a:t>
            </a:r>
            <a:r>
              <a:rPr lang="ko-KR" altLang="en-US" dirty="0"/>
              <a:t>픽셀 만큼씩 이동하였다고 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대각선까지 이동이 가능하다면 총 </a:t>
            </a:r>
            <a:r>
              <a:rPr lang="en-US" altLang="ko-KR" dirty="0"/>
              <a:t>8</a:t>
            </a:r>
            <a:r>
              <a:rPr lang="ko-KR" altLang="en-US" dirty="0"/>
              <a:t>가지의 방법이 있으며 이 중 </a:t>
            </a:r>
            <a:r>
              <a:rPr lang="en-US" altLang="ko-KR" dirty="0"/>
              <a:t>3</a:t>
            </a:r>
            <a:r>
              <a:rPr lang="ko-KR" altLang="en-US" dirty="0"/>
              <a:t>가지는 동일한 풀링 연산값을 도출합니다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이미지에서 물체가 이동하여도 풀링 레이어의 값은 변하지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영상처리는 심층신경망을 이용할 수 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심층신경망과 </a:t>
            </a:r>
            <a:r>
              <a:rPr lang="ko-KR" altLang="en-US" dirty="0" err="1"/>
              <a:t>컨볼루션신경망을</a:t>
            </a:r>
            <a:r>
              <a:rPr lang="ko-KR" altLang="en-US" dirty="0"/>
              <a:t> 이용하여 데이터를 학습시킨 결과를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257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 데이터는 </a:t>
            </a:r>
            <a:r>
              <a:rPr lang="en-US" altLang="ko-KR" dirty="0"/>
              <a:t>MNIST</a:t>
            </a:r>
            <a:r>
              <a:rPr lang="ko-KR" altLang="en-US" dirty="0"/>
              <a:t>의 패션 데이터셋을 사용합니다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8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심층신경망을 이용한 코드는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128</a:t>
            </a:r>
            <a:r>
              <a:rPr lang="ko-KR" altLang="en-US" dirty="0"/>
              <a:t>개의 노드로 완전히 연결된 계층과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개의 노드를 가지는 출력계층이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4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실행결과는 정확도는 약 </a:t>
            </a:r>
            <a:r>
              <a:rPr lang="en-US" altLang="ko-KR" dirty="0"/>
              <a:t>0.87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학습을 진행할수록 손실함수의 값이 줄어들고 정확도는 높아지는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15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컨볼루션신경망을</a:t>
            </a:r>
            <a:r>
              <a:rPr lang="ko-KR" altLang="en-US" dirty="0"/>
              <a:t> 이용한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31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컨볼루션층과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번의 </a:t>
            </a:r>
            <a:r>
              <a:rPr lang="ko-KR" altLang="en-US" dirty="0" err="1"/>
              <a:t>서브샘플링을</a:t>
            </a:r>
            <a:r>
              <a:rPr lang="ko-KR" altLang="en-US" dirty="0"/>
              <a:t>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마지막에는 노드들끼리 완전히 연결되어 최종출력층에는 </a:t>
            </a:r>
            <a:r>
              <a:rPr lang="en-US" altLang="ko-KR" dirty="0"/>
              <a:t>softmax</a:t>
            </a:r>
            <a:r>
              <a:rPr lang="ko-KR" altLang="en-US" dirty="0"/>
              <a:t>함수를 사용하여 결과를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01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실행결과 큰 차이는 아니지만 심층신경망보다 정확도가 향상된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4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ko-KR" altLang="en-US" dirty="0" err="1"/>
              <a:t>영상인식이란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79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제가 발표할 분량은 </a:t>
            </a:r>
            <a:r>
              <a:rPr lang="ko-KR" altLang="en-US" dirty="0" err="1"/>
              <a:t>여기까지였습니다</a:t>
            </a:r>
            <a:r>
              <a:rPr lang="en-US" altLang="ko-KR" dirty="0"/>
              <a:t>. </a:t>
            </a:r>
            <a:r>
              <a:rPr lang="ko-KR" altLang="en-US" dirty="0"/>
              <a:t>모두 수고하셨습니다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발표자 </a:t>
            </a:r>
            <a:r>
              <a:rPr lang="ko-KR" altLang="en-US" dirty="0" err="1"/>
              <a:t>윤정인이었습니다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8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안의 물체를 인식하거나 분류하는 것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CHAP15</a:t>
            </a:r>
            <a:r>
              <a:rPr lang="ko-KR" altLang="en-US" dirty="0"/>
              <a:t>에서는 컨볼루션 신경망을 이용한 영상인식 방법을 학습합니다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9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전통적인 영상 인식 시스템의 구조를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2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구조를 예를 들어 설명하겠습니다</a:t>
            </a:r>
            <a:r>
              <a:rPr lang="en-US" altLang="ko-KR" dirty="0"/>
              <a:t>.</a:t>
            </a:r>
            <a:r>
              <a:rPr lang="ko-KR" altLang="en-US" dirty="0"/>
              <a:t>만약 강아지와 고양이를 구분하는 시스템이 있다면</a:t>
            </a:r>
            <a:endParaRPr lang="en-US" altLang="ko-KR" dirty="0"/>
          </a:p>
          <a:p>
            <a:r>
              <a:rPr lang="ko-KR" altLang="en-US" dirty="0"/>
              <a:t>첫번째로 카메라가 동물의 영상을 </a:t>
            </a:r>
            <a:r>
              <a:rPr lang="ko-KR" altLang="en-US" dirty="0" err="1"/>
              <a:t>캡쳐합니다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다음으로</a:t>
            </a:r>
            <a:r>
              <a:rPr lang="en-US" altLang="ko-KR" dirty="0"/>
              <a:t> </a:t>
            </a:r>
            <a:r>
              <a:rPr lang="ko-KR" altLang="en-US" dirty="0"/>
              <a:t>잡음</a:t>
            </a:r>
            <a:r>
              <a:rPr lang="en-US" altLang="ko-KR" dirty="0"/>
              <a:t>(</a:t>
            </a:r>
            <a:r>
              <a:rPr lang="ko-KR" altLang="en-US" dirty="0"/>
              <a:t>노이즈</a:t>
            </a:r>
            <a:r>
              <a:rPr lang="en-US" altLang="ko-KR" dirty="0"/>
              <a:t>)</a:t>
            </a:r>
            <a:r>
              <a:rPr lang="ko-KR" altLang="en-US" dirty="0"/>
              <a:t>제거와 동물을 배경에서 분리하는 전처리 과정을 거치게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 특징추출기에서 동물들의 특징 값을 추출하여 분류기로 보내져 최종적으로 강아지와 고양이를 분류하여 판단하게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8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영상인식시스템에서</a:t>
            </a:r>
            <a:endParaRPr lang="en-US" altLang="ko-KR" dirty="0"/>
          </a:p>
          <a:p>
            <a:r>
              <a:rPr lang="ko-KR" altLang="en-US" dirty="0"/>
              <a:t>강아지와 고양이를 구분하기 위해 </a:t>
            </a:r>
            <a:r>
              <a:rPr lang="ko-KR" altLang="en-US" dirty="0" err="1"/>
              <a:t>특징값으로</a:t>
            </a:r>
            <a:r>
              <a:rPr lang="ko-KR" altLang="en-US" dirty="0"/>
              <a:t> 키와 밝기를 개별적으로 </a:t>
            </a:r>
            <a:r>
              <a:rPr lang="ko-KR" altLang="en-US" dirty="0" err="1"/>
              <a:t>분리해서추출하여</a:t>
            </a:r>
            <a:r>
              <a:rPr lang="ko-KR" altLang="en-US" dirty="0"/>
              <a:t> 사용한다면</a:t>
            </a:r>
            <a:endParaRPr lang="en-US" altLang="ko-KR" dirty="0"/>
          </a:p>
          <a:p>
            <a:r>
              <a:rPr lang="ko-KR" altLang="en-US" dirty="0"/>
              <a:t>다음 그래프와 같이 상대적으로 겹치는 부분이 많아 분류 신뢰성이 떨어지게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해결하기 위해 </a:t>
            </a:r>
            <a:r>
              <a:rPr lang="en-US" altLang="ko-KR" dirty="0"/>
              <a:t>2</a:t>
            </a:r>
            <a:r>
              <a:rPr lang="ko-KR" altLang="en-US" dirty="0"/>
              <a:t>가지 특징을 한꺼번에 사용해보겠습니다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3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그래프와 같이 키와 밝기를 특징으로 사용한다면</a:t>
            </a:r>
            <a:endParaRPr lang="en-US" altLang="ko-KR" dirty="0"/>
          </a:p>
          <a:p>
            <a:r>
              <a:rPr lang="ko-KR" altLang="en-US" dirty="0"/>
              <a:t>특징 추출기는 입력 영상을 다음과 같은 특징벡터로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같은 특징 벡터들이 존재하는 공간을 특징공간이라고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 벡터가 판단경계선을 기준으로 오른쪽에 있으면 고양이</a:t>
            </a:r>
            <a:r>
              <a:rPr lang="en-US" altLang="ko-KR" dirty="0"/>
              <a:t>, </a:t>
            </a:r>
            <a:r>
              <a:rPr lang="ko-KR" altLang="en-US" dirty="0"/>
              <a:t>왼쪽에 있으면 강아지로 분류합니다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0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강아지와 고양이를 완벽하게 분류해내는 판단경계선은 학습에서 사용한 샘플은 완벽하게 분류하지만 새로운 샘플에 대해서는 좋지 않은 성능을 나타낼 수 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성능과 분류기의 단순성을 적절하게 조합한 판단경계선이 바람직할 수 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3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A3144-7A56-4850-A927-9F2746DEA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DBBD90-69BE-4FE6-9179-6000768F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EF6C5-A6CB-41BB-A2DD-4922087C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64C9D-7BC4-4F67-A7AC-EA42D141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F8333-7193-4BC7-BA14-F746F909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8EB1C-0699-4FA3-913A-859DA3DE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11093-821E-4C63-B545-6C672CEE1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38C87-551E-4BBC-B70B-D42DBD79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18ABB-3C46-45A0-8895-6AD9AD86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06D03-1D14-4DAF-8137-673F1E2E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3E54D2-3815-4B77-92E4-21982E501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5D03D-C3E7-423A-AE80-902D73D7B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65F08-AAE2-4A33-8F93-878D7867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70C1-E377-47C1-A1E3-5F40C68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34869-D6FB-48C4-BF12-1D28ACE7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0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D13AF-8CFB-41B7-B9C6-674637CF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7F78-1D9A-46BB-BFD1-16AD119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A7FA-E456-42CC-A689-B8E5E3C1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F1F6-3EC6-4157-A072-08313C6F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9D11C-75DE-4BB1-B24D-B62224AE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D641D-AF72-499A-9798-B475A00C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316335-F81F-43FB-9531-5E65A7FCA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682E2-3702-4E0D-9692-69F7316A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0B2D-12B1-41A6-893B-965D5E7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F471A-7CFD-472D-8002-E6A3E6B3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2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E3CAB-2290-44C1-8401-FE94855D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F11F-D840-4339-8783-AE24272EF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E4B22-A48A-463C-896C-D281842F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7C095-AF03-4AB6-BF0A-3C50347C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484EB-44A7-4A18-BD9F-46ECA975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441E0-DB9E-44D5-97D0-97AD8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E671-4E5C-4C98-9048-776233C0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6F5BF-F7D7-4153-B307-48B9A24D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EFA11C-D243-4238-8C89-C6C50DFB5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CAB4A3-5EA3-4713-B5A4-174AAB5C6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6464C-1B0C-462D-80B4-F65BE81EC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BB443-DADA-46AE-BA67-1C4EE4ED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DB4942-5E8A-414F-B06D-C0B47E62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FDC6D-7B7B-4E4A-ACF7-D918EAF1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97EF-3F97-46AD-8F83-6B0DE5AA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4988C7-89C0-471B-826C-A309C599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C759C4-F03B-44DD-9F9A-0CA01D06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EBCB40-DAC4-4189-917C-8EF20B3A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0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75727B-C1E9-4BF4-ADDE-C98E68F5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3675E-0F18-4038-AA0F-FF654930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BA4BC-C5B8-431D-A5CC-3C6E3D67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BF148-1959-40C3-A1F6-2E90CDB0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AEEE2-2ACE-4585-880E-5E9EA35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DE8EC-C40F-46AB-B113-5FC197E5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3F6D8-067D-4867-AB62-8C2CADA5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462AE-4EB9-40F7-8557-8427E0AB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22A6E-541B-4BBA-9912-19DE79A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1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E0DB-36D2-402C-BA48-45BE0664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617C5-5857-4A8D-BFC9-5BCB86342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7B9AF-162D-4151-A9C6-EFE7E21B0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D7F54-BFE6-4DFB-BD36-71CA1688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9AAE5-B643-4CD4-BCEC-500A3995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F10E6-20C1-4989-B128-2E3F1D81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CAB746-062C-40EC-80AC-2AE52F60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CEE67-C76E-4385-A104-A372DA1E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67F61-7CEC-41B0-B609-0FA76AC57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3568-5C0C-4E0F-810A-5B986B60A1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7068F-1C67-4268-A053-3007D7869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8E124-E316-45F6-BFBC-46DFA9F4B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Fig-In-the-classic-neuroscience-experiment-Hubel-and-Wiesel-discovered-a-cats-visual_fig1_335707980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fourier.eng.hmc.edu/e180/lectures/v1/node7.html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s://imgur.com/gallery/AIFHqe9" TargetMode="External"/><Relationship Id="rId5" Type="http://schemas.openxmlformats.org/officeDocument/2006/relationships/image" Target="../media/image9.gi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https://shafeentejani.github.io/2016-12-20/convolutional-neural-nets/" TargetMode="External"/><Relationship Id="rId5" Type="http://schemas.openxmlformats.org/officeDocument/2006/relationships/image" Target="../media/image10.gi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8.m4a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98D4505-4FC2-4BF7-B63B-BD4EDB554D93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FD9B117-3E35-4176-97C7-F72A981C10D1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665AA-9906-4C25-B7E5-0D16356E24FC}"/>
              </a:ext>
            </a:extLst>
          </p:cNvPr>
          <p:cNvSpPr txBox="1"/>
          <p:nvPr/>
        </p:nvSpPr>
        <p:spPr>
          <a:xfrm>
            <a:off x="4400669" y="2447473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F43C0-8737-4ED8-B6D7-9249E65E6509}"/>
              </a:ext>
            </a:extLst>
          </p:cNvPr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 15 – 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 (CNN)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9185-1798-4BA7-A77D-07D7B3183D17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B8022A0-EB22-49EE-936D-22C4DCF1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1"/>
    </mc:Choice>
    <mc:Fallback xmlns="">
      <p:transition spd="slow" advTm="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B71038-3DE3-4D1F-ABC2-B29A7C6BC510}"/>
              </a:ext>
            </a:extLst>
          </p:cNvPr>
          <p:cNvSpPr txBox="1"/>
          <p:nvPr/>
        </p:nvSpPr>
        <p:spPr>
          <a:xfrm>
            <a:off x="4684395" y="459386"/>
            <a:ext cx="2823209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영상 인식 시스템의 한계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C88AC-21F2-4521-9198-EBE836EE76AB}"/>
              </a:ext>
            </a:extLst>
          </p:cNvPr>
          <p:cNvSpPr txBox="1"/>
          <p:nvPr/>
        </p:nvSpPr>
        <p:spPr>
          <a:xfrm>
            <a:off x="4024758" y="1505403"/>
            <a:ext cx="4142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이러한 방법의 문제점은 인간이 개입해야 한다는 점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38287-8887-4D94-851F-6EAC5948B2E3}"/>
              </a:ext>
            </a:extLst>
          </p:cNvPr>
          <p:cNvSpPr txBox="1"/>
          <p:nvPr/>
        </p:nvSpPr>
        <p:spPr>
          <a:xfrm>
            <a:off x="3078984" y="2042270"/>
            <a:ext cx="60340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특징을 선택하고 이미지에서 특징 값을 추출하는 과정은 인간이 해주어야 함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A32C8-4F30-4D93-9382-7510AA05946C}"/>
              </a:ext>
            </a:extLst>
          </p:cNvPr>
          <p:cNvSpPr txBox="1"/>
          <p:nvPr/>
        </p:nvSpPr>
        <p:spPr>
          <a:xfrm>
            <a:off x="3563894" y="3908268"/>
            <a:ext cx="50642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신경망을 연구하는 학자들은 특징의 선택과 </a:t>
            </a:r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추출도 학습을 연구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A8E98-9975-41EC-933A-153D40FFADA0}"/>
              </a:ext>
            </a:extLst>
          </p:cNvPr>
          <p:cNvSpPr txBox="1"/>
          <p:nvPr/>
        </p:nvSpPr>
        <p:spPr>
          <a:xfrm>
            <a:off x="3215591" y="4648668"/>
            <a:ext cx="576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 신경망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(Convolutional Neural Network :CNN)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2763D10-28F0-44B3-9709-440705DF7F11}"/>
              </a:ext>
            </a:extLst>
          </p:cNvPr>
          <p:cNvSpPr/>
          <p:nvPr/>
        </p:nvSpPr>
        <p:spPr>
          <a:xfrm>
            <a:off x="5965367" y="4289182"/>
            <a:ext cx="261258" cy="323165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CD3A4-F42F-4307-89C3-58B2DCB008F2}"/>
              </a:ext>
            </a:extLst>
          </p:cNvPr>
          <p:cNvSpPr txBox="1"/>
          <p:nvPr/>
        </p:nvSpPr>
        <p:spPr>
          <a:xfrm>
            <a:off x="4024755" y="2425160"/>
            <a:ext cx="4142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특징이 추출된 후에 분류하는 과정은 자동화가 가능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13EF20E-D101-4270-8E52-54F859B36F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27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3"/>
    </mc:Choice>
    <mc:Fallback xmlns="">
      <p:transition spd="slow" advTm="21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4B4D68-0FBF-44CC-B3D9-AA21F979F6F0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63E604-63CC-47B7-9CF8-039BB638B63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 신경망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(CNN)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85C3DF7-3A21-4F25-B7ED-2EBB29B51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2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"/>
    </mc:Choice>
    <mc:Fallback xmlns="">
      <p:transition spd="slow" advTm="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BB2787-36FD-436C-9327-C1CBFA1EA480}"/>
              </a:ext>
            </a:extLst>
          </p:cNvPr>
          <p:cNvSpPr txBox="1"/>
          <p:nvPr/>
        </p:nvSpPr>
        <p:spPr>
          <a:xfrm>
            <a:off x="3909863" y="1913472"/>
            <a:ext cx="471949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 신경망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(CNN : Convolution Neural Network)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E0E58-1C52-4E28-BFCF-F91E35959EC4}"/>
              </a:ext>
            </a:extLst>
          </p:cNvPr>
          <p:cNvSpPr txBox="1"/>
          <p:nvPr/>
        </p:nvSpPr>
        <p:spPr>
          <a:xfrm>
            <a:off x="3147916" y="2567941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동물의 시각세포에 영감을 받아 개발된 인공 신경망의 한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CC6D8-71AC-4764-873F-E05C9A1F10A6}"/>
              </a:ext>
            </a:extLst>
          </p:cNvPr>
          <p:cNvSpPr txBox="1"/>
          <p:nvPr/>
        </p:nvSpPr>
        <p:spPr>
          <a:xfrm>
            <a:off x="2793652" y="4017925"/>
            <a:ext cx="660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및 비디오 인식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시스템 및 자연어 처리 분야 등 폭넓게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E7085-DC9E-4874-8983-3E9EEF01B0C1}"/>
              </a:ext>
            </a:extLst>
          </p:cNvPr>
          <p:cNvSpPr txBox="1"/>
          <p:nvPr/>
        </p:nvSpPr>
        <p:spPr>
          <a:xfrm>
            <a:off x="2075195" y="3292933"/>
            <a:ext cx="838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DNN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과는 달리 하위 계층의 노드들과 상위 계층의 노드들이 부분적으로만 연결되어 있음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18CED02-F354-4B87-835C-FCF08A713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9"/>
    </mc:Choice>
    <mc:Fallback xmlns="">
      <p:transition spd="slow" advTm="14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CF066-2478-4AC7-B881-087CD60FC475}"/>
              </a:ext>
            </a:extLst>
          </p:cNvPr>
          <p:cNvSpPr txBox="1"/>
          <p:nvPr/>
        </p:nvSpPr>
        <p:spPr>
          <a:xfrm>
            <a:off x="4817444" y="226120"/>
            <a:ext cx="2557110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 신경망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(CNN)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기원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9323A9-8B91-4E23-B500-6E4E15560F3B}"/>
              </a:ext>
            </a:extLst>
          </p:cNvPr>
          <p:cNvGrpSpPr/>
          <p:nvPr/>
        </p:nvGrpSpPr>
        <p:grpSpPr>
          <a:xfrm>
            <a:off x="1508546" y="1821413"/>
            <a:ext cx="4873593" cy="3033757"/>
            <a:chOff x="1508546" y="1821413"/>
            <a:chExt cx="4873593" cy="3033757"/>
          </a:xfrm>
        </p:grpSpPr>
        <p:pic>
          <p:nvPicPr>
            <p:cNvPr id="3074" name="Picture 2" descr="n the classic neuroscience experiment, Hubel and Wiesel discovered a cat's visual cortex neuron (right) that fires strongly and selectively for a light bar (left) when it is in certain positions and orientations [].">
              <a:extLst>
                <a:ext uri="{FF2B5EF4-FFF2-40B4-BE49-F238E27FC236}">
                  <a16:creationId xmlns:a16="http://schemas.microsoft.com/office/drawing/2014/main" id="{6B73F20C-2B98-424F-AD43-CB2D04749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546" y="1821413"/>
              <a:ext cx="4587453" cy="303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8ADA74C-0AF0-4209-B7FF-54A4D2E6CCB3}"/>
                </a:ext>
              </a:extLst>
            </p:cNvPr>
            <p:cNvCxnSpPr/>
            <p:nvPr/>
          </p:nvCxnSpPr>
          <p:spPr>
            <a:xfrm>
              <a:off x="5374433" y="2323322"/>
              <a:ext cx="10077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F142FB-E99D-4EF8-895C-B7BD6550C5CD}"/>
                </a:ext>
              </a:extLst>
            </p:cNvPr>
            <p:cNvSpPr/>
            <p:nvPr/>
          </p:nvSpPr>
          <p:spPr>
            <a:xfrm>
              <a:off x="2587690" y="4568043"/>
              <a:ext cx="1471127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 패턴 자극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006239-CB01-4CAF-A9D1-3D87AE096361}"/>
                </a:ext>
              </a:extLst>
            </p:cNvPr>
            <p:cNvSpPr/>
            <p:nvPr/>
          </p:nvSpPr>
          <p:spPr>
            <a:xfrm>
              <a:off x="3135133" y="2695293"/>
              <a:ext cx="1138287" cy="733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BBC4F5-AAFA-4D72-A475-02BFF5B996E4}"/>
                </a:ext>
              </a:extLst>
            </p:cNvPr>
            <p:cNvSpPr/>
            <p:nvPr/>
          </p:nvSpPr>
          <p:spPr>
            <a:xfrm>
              <a:off x="3424381" y="2695293"/>
              <a:ext cx="99210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시각 세포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6C18E08-4F99-45AF-96B5-0DAB1F844222}"/>
                </a:ext>
              </a:extLst>
            </p:cNvPr>
            <p:cNvSpPr/>
            <p:nvPr/>
          </p:nvSpPr>
          <p:spPr>
            <a:xfrm>
              <a:off x="2920530" y="1923103"/>
              <a:ext cx="1623478" cy="733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80EDD2-0D29-417B-820F-F9B965C5CB6A}"/>
                </a:ext>
              </a:extLst>
            </p:cNvPr>
            <p:cNvSpPr/>
            <p:nvPr/>
          </p:nvSpPr>
          <p:spPr>
            <a:xfrm>
              <a:off x="4324773" y="2241751"/>
              <a:ext cx="1016965" cy="459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7145124-5CF1-4793-94FE-BDE1B5B47EA6}"/>
                </a:ext>
              </a:extLst>
            </p:cNvPr>
            <p:cNvSpPr/>
            <p:nvPr/>
          </p:nvSpPr>
          <p:spPr>
            <a:xfrm>
              <a:off x="4641213" y="1891500"/>
              <a:ext cx="1357580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전기 신호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408F15-8C3B-4126-A3D3-1B607A166714}"/>
              </a:ext>
            </a:extLst>
          </p:cNvPr>
          <p:cNvGrpSpPr/>
          <p:nvPr/>
        </p:nvGrpSpPr>
        <p:grpSpPr>
          <a:xfrm>
            <a:off x="6396030" y="1704760"/>
            <a:ext cx="4156750" cy="3143449"/>
            <a:chOff x="6396030" y="1704760"/>
            <a:chExt cx="4156750" cy="3143449"/>
          </a:xfrm>
        </p:grpSpPr>
        <p:pic>
          <p:nvPicPr>
            <p:cNvPr id="3076" name="Picture 4" descr="The simple and complex cells">
              <a:extLst>
                <a:ext uri="{FF2B5EF4-FFF2-40B4-BE49-F238E27FC236}">
                  <a16:creationId xmlns:a16="http://schemas.microsoft.com/office/drawing/2014/main" id="{EBC0A826-C301-4E94-BBEC-223BF6CA8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834" y="2125011"/>
              <a:ext cx="3712191" cy="2607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1776EC-D799-40D7-A7F9-0A3B48FD2118}"/>
                </a:ext>
              </a:extLst>
            </p:cNvPr>
            <p:cNvSpPr/>
            <p:nvPr/>
          </p:nvSpPr>
          <p:spPr>
            <a:xfrm>
              <a:off x="7809723" y="3687373"/>
              <a:ext cx="1175658" cy="316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1F3719-CB21-4074-9D20-FB722E365D67}"/>
                </a:ext>
              </a:extLst>
            </p:cNvPr>
            <p:cNvSpPr/>
            <p:nvPr/>
          </p:nvSpPr>
          <p:spPr>
            <a:xfrm>
              <a:off x="7809723" y="3511606"/>
              <a:ext cx="113518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단순 세포를</a:t>
              </a:r>
              <a:b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포함하는 세포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8BDEC-5096-4D5D-847C-35B901352317}"/>
                </a:ext>
              </a:extLst>
            </p:cNvPr>
            <p:cNvSpPr/>
            <p:nvPr/>
          </p:nvSpPr>
          <p:spPr>
            <a:xfrm>
              <a:off x="7369609" y="1704760"/>
              <a:ext cx="201541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단순세포는</a:t>
              </a:r>
              <a:br>
                <a:rPr lang="en-US" altLang="ko-KR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서로 겹치는 시야를 가진다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B1E6AD-A5E4-441D-8478-986780532BB6}"/>
                </a:ext>
              </a:extLst>
            </p:cNvPr>
            <p:cNvSpPr/>
            <p:nvPr/>
          </p:nvSpPr>
          <p:spPr>
            <a:xfrm>
              <a:off x="6396030" y="1704761"/>
              <a:ext cx="4156750" cy="3143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D601E0-9FDB-4A31-BD62-6412E5990B74}"/>
              </a:ext>
            </a:extLst>
          </p:cNvPr>
          <p:cNvSpPr txBox="1"/>
          <p:nvPr/>
        </p:nvSpPr>
        <p:spPr>
          <a:xfrm>
            <a:off x="2395306" y="5548867"/>
            <a:ext cx="74013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시야의 특정 부위가 자극을 받으면 신경 피질에 있는 특정 뉴런이 활성화 된다는 사실을 알아냄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FD559-8543-4B11-9839-2BFCD6CDD54C}"/>
              </a:ext>
            </a:extLst>
          </p:cNvPr>
          <p:cNvSpPr txBox="1"/>
          <p:nvPr/>
        </p:nvSpPr>
        <p:spPr>
          <a:xfrm>
            <a:off x="1387818" y="5963612"/>
            <a:ext cx="9772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뉴런을 수용장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(Receptive Fields)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부르며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수용장에 있는 뉴런들은                                                     를 갖고 있다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BF16EC-5302-4A8D-B4DC-0AA22ED394A3}"/>
              </a:ext>
            </a:extLst>
          </p:cNvPr>
          <p:cNvSpPr/>
          <p:nvPr/>
        </p:nvSpPr>
        <p:spPr>
          <a:xfrm>
            <a:off x="7433195" y="5970477"/>
            <a:ext cx="2425664" cy="323165"/>
          </a:xfrm>
          <a:prstGeom prst="rect">
            <a:avLst/>
          </a:prstGeom>
          <a:solidFill>
            <a:srgbClr val="21262A"/>
          </a:solidFill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부분적으로 겹치는 시야</a:t>
            </a:r>
            <a:endParaRPr lang="ko-KR" altLang="en-US" sz="1500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5EC480-E98F-422F-AA29-CDA016EA1FF6}"/>
              </a:ext>
            </a:extLst>
          </p:cNvPr>
          <p:cNvSpPr/>
          <p:nvPr/>
        </p:nvSpPr>
        <p:spPr>
          <a:xfrm>
            <a:off x="6975436" y="4816678"/>
            <a:ext cx="29979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http://fourier.eng.hmc.edu/e180/lectures/v1/node7.html</a:t>
            </a:r>
            <a:endParaRPr lang="ko-KR" altLang="en-US" sz="8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9F07FA-8B58-4BBB-AFC6-4DD486CB7EF0}"/>
              </a:ext>
            </a:extLst>
          </p:cNvPr>
          <p:cNvSpPr/>
          <p:nvPr/>
        </p:nvSpPr>
        <p:spPr>
          <a:xfrm>
            <a:off x="656276" y="484622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https://www.researchgate.net/figure/Fig-In-the-classic-neuroscience-experiment-Hubel-and-Wiesel-discovered-a-cats-visual_fig1_335707980</a:t>
            </a:r>
            <a:endParaRPr lang="ko-KR" altLang="en-US" sz="6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B2C47BC0-9067-4508-9C4E-FC3145844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4"/>
    </mc:Choice>
    <mc:Fallback xmlns="">
      <p:transition spd="slow" advTm="1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4C7B2F-F627-4C97-ABDB-AEB180756C1E}"/>
              </a:ext>
            </a:extLst>
          </p:cNvPr>
          <p:cNvSpPr txBox="1"/>
          <p:nvPr/>
        </p:nvSpPr>
        <p:spPr>
          <a:xfrm>
            <a:off x="4817444" y="216790"/>
            <a:ext cx="2557110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 신경망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(CNN)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구조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561AB9-7715-4336-A92E-65CAEF97E8EE}"/>
              </a:ext>
            </a:extLst>
          </p:cNvPr>
          <p:cNvGrpSpPr/>
          <p:nvPr/>
        </p:nvGrpSpPr>
        <p:grpSpPr>
          <a:xfrm>
            <a:off x="1107230" y="1877734"/>
            <a:ext cx="9977538" cy="3102532"/>
            <a:chOff x="1339598" y="777302"/>
            <a:chExt cx="9977538" cy="3102532"/>
          </a:xfrm>
        </p:grpSpPr>
        <p:pic>
          <p:nvPicPr>
            <p:cNvPr id="28" name="Picture 4" descr="Tensorflow] 10 Convolutional Neural Networks(CNN) 학습하기 ...">
              <a:extLst>
                <a:ext uri="{FF2B5EF4-FFF2-40B4-BE49-F238E27FC236}">
                  <a16:creationId xmlns:a16="http://schemas.microsoft.com/office/drawing/2014/main" id="{3303C1B1-36C7-41C4-B6D8-C4E540804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598" y="804568"/>
              <a:ext cx="9906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499D7E-C2DB-4CE0-B3B0-8D96C7627828}"/>
                </a:ext>
              </a:extLst>
            </p:cNvPr>
            <p:cNvSpPr/>
            <p:nvPr/>
          </p:nvSpPr>
          <p:spPr>
            <a:xfrm>
              <a:off x="2815876" y="3572403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컨볼루션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2CFC66-7136-4377-B6EA-FE5558AE16DB}"/>
                </a:ext>
              </a:extLst>
            </p:cNvPr>
            <p:cNvSpPr/>
            <p:nvPr/>
          </p:nvSpPr>
          <p:spPr>
            <a:xfrm>
              <a:off x="5481322" y="3599669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서브 샘플링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E466D3-3F88-4808-9362-3E3EEC5710D1}"/>
                </a:ext>
              </a:extLst>
            </p:cNvPr>
            <p:cNvSpPr/>
            <p:nvPr/>
          </p:nvSpPr>
          <p:spPr>
            <a:xfrm>
              <a:off x="8516882" y="3534107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서브 샘플링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F0A8AF-E107-40F8-B677-2C3E5D0E08AF}"/>
                </a:ext>
              </a:extLst>
            </p:cNvPr>
            <p:cNvSpPr/>
            <p:nvPr/>
          </p:nvSpPr>
          <p:spPr>
            <a:xfrm>
              <a:off x="7263473" y="3534832"/>
              <a:ext cx="1094791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컨볼루션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F7E7D-DAE0-4221-89D2-297B32E67E42}"/>
                </a:ext>
              </a:extLst>
            </p:cNvPr>
            <p:cNvSpPr/>
            <p:nvPr/>
          </p:nvSpPr>
          <p:spPr>
            <a:xfrm>
              <a:off x="9712518" y="3525423"/>
              <a:ext cx="1604618" cy="28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완전히 연결됨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F23E698-52EE-40A8-A7AC-369B86C6FAAE}"/>
                </a:ext>
              </a:extLst>
            </p:cNvPr>
            <p:cNvSpPr/>
            <p:nvPr/>
          </p:nvSpPr>
          <p:spPr>
            <a:xfrm>
              <a:off x="10231678" y="1591628"/>
              <a:ext cx="667379" cy="268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504614-BC24-4929-9D63-3628C24C1C70}"/>
                </a:ext>
              </a:extLst>
            </p:cNvPr>
            <p:cNvSpPr/>
            <p:nvPr/>
          </p:nvSpPr>
          <p:spPr>
            <a:xfrm>
              <a:off x="1755296" y="1311463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313A887-23AE-4517-9CBA-F8739267A3E6}"/>
                </a:ext>
              </a:extLst>
            </p:cNvPr>
            <p:cNvSpPr/>
            <p:nvPr/>
          </p:nvSpPr>
          <p:spPr>
            <a:xfrm>
              <a:off x="3708505" y="777302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특징맵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3A79DA4-6BF1-4B59-8EAD-7459F2AE7929}"/>
                </a:ext>
              </a:extLst>
            </p:cNvPr>
            <p:cNvSpPr/>
            <p:nvPr/>
          </p:nvSpPr>
          <p:spPr>
            <a:xfrm>
              <a:off x="6032361" y="1445688"/>
              <a:ext cx="712237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특징맵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555B6BC-6F9A-499D-848E-BFBC04E2F5F0}"/>
                </a:ext>
              </a:extLst>
            </p:cNvPr>
            <p:cNvSpPr/>
            <p:nvPr/>
          </p:nvSpPr>
          <p:spPr>
            <a:xfrm>
              <a:off x="7071782" y="1171380"/>
              <a:ext cx="712237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특징맵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55B66B0-975C-4714-9068-5B50995AE180}"/>
              </a:ext>
            </a:extLst>
          </p:cNvPr>
          <p:cNvSpPr txBox="1"/>
          <p:nvPr/>
        </p:nvSpPr>
        <p:spPr>
          <a:xfrm>
            <a:off x="2821896" y="1293441"/>
            <a:ext cx="25090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특징을 뽑아 냄</a:t>
            </a:r>
            <a:b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출력에는 활성화 함수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(ReLU)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</a:t>
            </a: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03111EE5-085C-43A3-BC8D-F4747630D592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 flipH="1" flipV="1">
            <a:off x="4399200" y="1551029"/>
            <a:ext cx="943082" cy="920350"/>
          </a:xfrm>
          <a:prstGeom prst="curvedConnector4">
            <a:avLst>
              <a:gd name="adj1" fmla="val 36946"/>
              <a:gd name="adj2" fmla="val 124838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31E8AA5-0874-4876-B39A-36605D5FB49A}"/>
              </a:ext>
            </a:extLst>
          </p:cNvPr>
          <p:cNvSpPr txBox="1"/>
          <p:nvPr/>
        </p:nvSpPr>
        <p:spPr>
          <a:xfrm>
            <a:off x="4892070" y="4973055"/>
            <a:ext cx="19143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풀링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(Pooling)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11F524-155A-4378-A560-890D306FEE00}"/>
              </a:ext>
            </a:extLst>
          </p:cNvPr>
          <p:cNvSpPr txBox="1"/>
          <p:nvPr/>
        </p:nvSpPr>
        <p:spPr>
          <a:xfrm>
            <a:off x="7980010" y="1391472"/>
            <a:ext cx="367119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분류신경망</a:t>
            </a:r>
            <a:b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추출된 특징을 바탕으로 물체 인식</a:t>
            </a:r>
            <a:b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레이어의 노드들은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 사용</a:t>
            </a:r>
          </a:p>
        </p:txBody>
      </p:sp>
      <p:cxnSp>
        <p:nvCxnSpPr>
          <p:cNvPr id="2070" name="연결선: 구부러짐 2069">
            <a:extLst>
              <a:ext uri="{FF2B5EF4-FFF2-40B4-BE49-F238E27FC236}">
                <a16:creationId xmlns:a16="http://schemas.microsoft.com/office/drawing/2014/main" id="{05F11DA4-84F1-42D8-AB0C-C6CE7EC33CD8}"/>
              </a:ext>
            </a:extLst>
          </p:cNvPr>
          <p:cNvCxnSpPr>
            <a:cxnSpLocks/>
            <a:endCxn id="70" idx="2"/>
          </p:cNvCxnSpPr>
          <p:nvPr/>
        </p:nvCxnSpPr>
        <p:spPr>
          <a:xfrm rot="5400000" flipH="1" flipV="1">
            <a:off x="9196520" y="2055796"/>
            <a:ext cx="590916" cy="64726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직사각형 2073">
            <a:extLst>
              <a:ext uri="{FF2B5EF4-FFF2-40B4-BE49-F238E27FC236}">
                <a16:creationId xmlns:a16="http://schemas.microsoft.com/office/drawing/2014/main" id="{FD1F570F-E5B9-4270-8134-AECF7A34842C}"/>
              </a:ext>
            </a:extLst>
          </p:cNvPr>
          <p:cNvSpPr/>
          <p:nvPr/>
        </p:nvSpPr>
        <p:spPr>
          <a:xfrm>
            <a:off x="2723467" y="4672835"/>
            <a:ext cx="906141" cy="307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DDBBB46-B0DE-4A99-8BCE-30018CD72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96"/>
    </mc:Choice>
    <mc:Fallback xmlns="">
      <p:transition spd="slow" advTm="3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5A5E7-89ED-4D6D-AF0B-D7A4806D758E}"/>
              </a:ext>
            </a:extLst>
          </p:cNvPr>
          <p:cNvSpPr txBox="1"/>
          <p:nvPr/>
        </p:nvSpPr>
        <p:spPr>
          <a:xfrm>
            <a:off x="5452646" y="198129"/>
            <a:ext cx="128670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컨볼루션이란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556F0-42D6-4C19-A5F2-139F31F9A29B}"/>
              </a:ext>
            </a:extLst>
          </p:cNvPr>
          <p:cNvSpPr txBox="1"/>
          <p:nvPr/>
        </p:nvSpPr>
        <p:spPr>
          <a:xfrm>
            <a:off x="4024758" y="687618"/>
            <a:ext cx="4142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처리나 컴퓨터 시각에서는 가장 기본적인 연산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462BB-ABBE-424A-94EA-7ADA1019FEB2}"/>
              </a:ext>
            </a:extLst>
          </p:cNvPr>
          <p:cNvSpPr txBox="1"/>
          <p:nvPr/>
        </p:nvSpPr>
        <p:spPr>
          <a:xfrm>
            <a:off x="2880213" y="1015524"/>
            <a:ext cx="6431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주변 화소값들에 가중치를 곱해서 더한 후에 이것을 새로운 화소값으로 하는 연산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2D40F5A-7DE8-4166-94C1-0A4128BA7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66714"/>
              </p:ext>
            </p:extLst>
          </p:nvPr>
        </p:nvGraphicFramePr>
        <p:xfrm>
          <a:off x="585757" y="2609114"/>
          <a:ext cx="1220400" cy="1221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00">
                  <a:extLst>
                    <a:ext uri="{9D8B030D-6E8A-4147-A177-3AD203B41FA5}">
                      <a16:colId xmlns:a16="http://schemas.microsoft.com/office/drawing/2014/main" val="230705403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217620607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3618565757"/>
                    </a:ext>
                  </a:extLst>
                </a:gridCol>
              </a:tblGrid>
              <a:tr h="40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22606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01413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4840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D3F405C8-E134-4D07-A48E-16A3ADFF0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49461"/>
              </p:ext>
            </p:extLst>
          </p:nvPr>
        </p:nvGraphicFramePr>
        <p:xfrm>
          <a:off x="2351314" y="2609114"/>
          <a:ext cx="3993504" cy="3459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88">
                  <a:extLst>
                    <a:ext uri="{9D8B030D-6E8A-4147-A177-3AD203B41FA5}">
                      <a16:colId xmlns:a16="http://schemas.microsoft.com/office/drawing/2014/main" val="4096395075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2085106434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3655151274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276992301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38367670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195154203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372294738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2780636927"/>
                    </a:ext>
                  </a:extLst>
                </a:gridCol>
              </a:tblGrid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669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848194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764922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039860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6235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7026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24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25792"/>
                  </a:ext>
                </a:extLst>
              </a:tr>
            </a:tbl>
          </a:graphicData>
        </a:graphic>
      </p:graphicFrame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79E5F37B-4A4A-4430-A22D-73F2391D4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47448"/>
              </p:ext>
            </p:extLst>
          </p:nvPr>
        </p:nvGraphicFramePr>
        <p:xfrm>
          <a:off x="6767804" y="2609114"/>
          <a:ext cx="4568888" cy="3459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111">
                  <a:extLst>
                    <a:ext uri="{9D8B030D-6E8A-4147-A177-3AD203B41FA5}">
                      <a16:colId xmlns:a16="http://schemas.microsoft.com/office/drawing/2014/main" val="4096395075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2085106434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3655151274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276992301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38367670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195154203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372294738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2780636927"/>
                    </a:ext>
                  </a:extLst>
                </a:gridCol>
              </a:tblGrid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669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848194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764922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039860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6235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7026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24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257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6C52A33-BB4F-4D79-878E-BBC3B1196F5E}"/>
              </a:ext>
            </a:extLst>
          </p:cNvPr>
          <p:cNvSpPr txBox="1"/>
          <p:nvPr/>
        </p:nvSpPr>
        <p:spPr>
          <a:xfrm>
            <a:off x="625929" y="3830216"/>
            <a:ext cx="11400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 마스크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93BDC-358C-4C0E-92CF-94CDC3160D61}"/>
              </a:ext>
            </a:extLst>
          </p:cNvPr>
          <p:cNvSpPr txBox="1"/>
          <p:nvPr/>
        </p:nvSpPr>
        <p:spPr>
          <a:xfrm>
            <a:off x="3930323" y="6068818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계층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09E23-366A-4B3F-AB49-FAC4BD3D6C3F}"/>
              </a:ext>
            </a:extLst>
          </p:cNvPr>
          <p:cNvSpPr txBox="1"/>
          <p:nvPr/>
        </p:nvSpPr>
        <p:spPr>
          <a:xfrm>
            <a:off x="8634505" y="6068818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계층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4360CA-78E1-4005-AFB6-FE21A0E55076}"/>
              </a:ext>
            </a:extLst>
          </p:cNvPr>
          <p:cNvSpPr/>
          <p:nvPr/>
        </p:nvSpPr>
        <p:spPr>
          <a:xfrm>
            <a:off x="998376" y="3013787"/>
            <a:ext cx="391885" cy="405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358E4F-7AFC-47B6-A236-D3D94B2ACBAB}"/>
              </a:ext>
            </a:extLst>
          </p:cNvPr>
          <p:cNvSpPr/>
          <p:nvPr/>
        </p:nvSpPr>
        <p:spPr>
          <a:xfrm>
            <a:off x="2852220" y="3030892"/>
            <a:ext cx="493436" cy="436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FC1322-1F43-425B-B83B-C56F8DCC88CB}"/>
              </a:ext>
            </a:extLst>
          </p:cNvPr>
          <p:cNvSpPr/>
          <p:nvPr/>
        </p:nvSpPr>
        <p:spPr>
          <a:xfrm>
            <a:off x="7344612" y="3038551"/>
            <a:ext cx="554787" cy="436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CAE1E3-F28B-4D2D-B25C-35D3602FFB03}"/>
              </a:ext>
            </a:extLst>
          </p:cNvPr>
          <p:cNvSpPr/>
          <p:nvPr/>
        </p:nvSpPr>
        <p:spPr>
          <a:xfrm>
            <a:off x="3562748" y="1465164"/>
            <a:ext cx="3079689" cy="9330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3B65A-BA7D-4921-8516-7CA49A4E8306}"/>
              </a:ext>
            </a:extLst>
          </p:cNvPr>
          <p:cNvSpPr txBox="1"/>
          <p:nvPr/>
        </p:nvSpPr>
        <p:spPr>
          <a:xfrm>
            <a:off x="3634825" y="1624229"/>
            <a:ext cx="307968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ReLU(1/9X3 + 1/9X6 + 1/9X6 +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1/9X3 + 1/9X4 + 1/9X3 +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1/9X5 + 1/9X7 + 1/9X7) = 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4.88</a:t>
            </a:r>
            <a:endParaRPr lang="ko-KR" altLang="en-US" sz="13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DBB309D-7B89-4811-889D-070B04095222}"/>
              </a:ext>
            </a:extLst>
          </p:cNvPr>
          <p:cNvCxnSpPr>
            <a:stCxn id="16" idx="3"/>
          </p:cNvCxnSpPr>
          <p:nvPr/>
        </p:nvCxnSpPr>
        <p:spPr>
          <a:xfrm>
            <a:off x="1390261" y="3216728"/>
            <a:ext cx="14619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B68A27-1F6F-48A2-ADF7-50B3B4EAD5EF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flipV="1">
            <a:off x="3098938" y="1931695"/>
            <a:ext cx="463810" cy="1099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8947D1-AD9F-4A40-8F93-EA13C8EC369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589436" y="2248678"/>
            <a:ext cx="1032570" cy="7898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A5263F-05DE-4FC4-A933-362D9CBFF4EE}"/>
              </a:ext>
            </a:extLst>
          </p:cNvPr>
          <p:cNvSpPr/>
          <p:nvPr/>
        </p:nvSpPr>
        <p:spPr>
          <a:xfrm>
            <a:off x="7368570" y="3118252"/>
            <a:ext cx="506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4.88</a:t>
            </a:r>
            <a:endParaRPr lang="ko-KR" altLang="en-US" sz="1200" dirty="0"/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935EAC29-B955-4B30-BD8A-0FA8A654B3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55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41"/>
    </mc:Choice>
    <mc:Fallback xmlns="">
      <p:transition spd="slow" advTm="23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CB45D3BD-C6FF-46D1-BDE8-5D025019D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4455"/>
              </p:ext>
            </p:extLst>
          </p:nvPr>
        </p:nvGraphicFramePr>
        <p:xfrm>
          <a:off x="585757" y="2338527"/>
          <a:ext cx="1220400" cy="1221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00">
                  <a:extLst>
                    <a:ext uri="{9D8B030D-6E8A-4147-A177-3AD203B41FA5}">
                      <a16:colId xmlns:a16="http://schemas.microsoft.com/office/drawing/2014/main" val="230705403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217620607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3618565757"/>
                    </a:ext>
                  </a:extLst>
                </a:gridCol>
              </a:tblGrid>
              <a:tr h="40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22606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01413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1/9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48402"/>
                  </a:ext>
                </a:extLst>
              </a:tr>
            </a:tbl>
          </a:graphicData>
        </a:graphic>
      </p:graphicFrame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2371040C-19D4-4BB6-AB51-594E2606C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24179"/>
              </p:ext>
            </p:extLst>
          </p:nvPr>
        </p:nvGraphicFramePr>
        <p:xfrm>
          <a:off x="2351314" y="2338527"/>
          <a:ext cx="3993504" cy="3459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88">
                  <a:extLst>
                    <a:ext uri="{9D8B030D-6E8A-4147-A177-3AD203B41FA5}">
                      <a16:colId xmlns:a16="http://schemas.microsoft.com/office/drawing/2014/main" val="4096395075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2085106434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3655151274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276992301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38367670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195154203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3722947380"/>
                    </a:ext>
                  </a:extLst>
                </a:gridCol>
                <a:gridCol w="499188">
                  <a:extLst>
                    <a:ext uri="{9D8B030D-6E8A-4147-A177-3AD203B41FA5}">
                      <a16:colId xmlns:a16="http://schemas.microsoft.com/office/drawing/2014/main" val="2780636927"/>
                    </a:ext>
                  </a:extLst>
                </a:gridCol>
              </a:tblGrid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669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848194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764922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039860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6235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7026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24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2579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66326505-01DE-473C-8308-033E1CAF0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49840"/>
              </p:ext>
            </p:extLst>
          </p:nvPr>
        </p:nvGraphicFramePr>
        <p:xfrm>
          <a:off x="6767804" y="2338527"/>
          <a:ext cx="4568888" cy="3459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111">
                  <a:extLst>
                    <a:ext uri="{9D8B030D-6E8A-4147-A177-3AD203B41FA5}">
                      <a16:colId xmlns:a16="http://schemas.microsoft.com/office/drawing/2014/main" val="4096395075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2085106434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3655151274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276992301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38367670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195154203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3722947380"/>
                    </a:ext>
                  </a:extLst>
                </a:gridCol>
                <a:gridCol w="571111">
                  <a:extLst>
                    <a:ext uri="{9D8B030D-6E8A-4147-A177-3AD203B41FA5}">
                      <a16:colId xmlns:a16="http://schemas.microsoft.com/office/drawing/2014/main" val="2780636927"/>
                    </a:ext>
                  </a:extLst>
                </a:gridCol>
              </a:tblGrid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669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4.88</a:t>
                      </a:r>
                      <a:endParaRPr lang="ko-KR" altLang="en-US" sz="1300" dirty="0"/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5.77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135" marR="64135" marT="32067" marB="32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848194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764922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039860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6235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70265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249"/>
                  </a:ext>
                </a:extLst>
              </a:tr>
              <a:tr h="432463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135" marR="64135" marT="32067" marB="32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257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AAC058-0C16-4C55-8975-9415C29161C7}"/>
              </a:ext>
            </a:extLst>
          </p:cNvPr>
          <p:cNvSpPr txBox="1"/>
          <p:nvPr/>
        </p:nvSpPr>
        <p:spPr>
          <a:xfrm>
            <a:off x="625929" y="3559629"/>
            <a:ext cx="11400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 마스크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1EF6D-66CD-4E34-A1C8-611D367912B6}"/>
              </a:ext>
            </a:extLst>
          </p:cNvPr>
          <p:cNvSpPr txBox="1"/>
          <p:nvPr/>
        </p:nvSpPr>
        <p:spPr>
          <a:xfrm>
            <a:off x="3930323" y="5798231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계층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B64ED-D485-4CE8-83ED-87024790F7C4}"/>
              </a:ext>
            </a:extLst>
          </p:cNvPr>
          <p:cNvSpPr txBox="1"/>
          <p:nvPr/>
        </p:nvSpPr>
        <p:spPr>
          <a:xfrm>
            <a:off x="8634505" y="5798231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계층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0741A8-0E2F-4782-A09E-62E1A1DE1F24}"/>
              </a:ext>
            </a:extLst>
          </p:cNvPr>
          <p:cNvSpPr/>
          <p:nvPr/>
        </p:nvSpPr>
        <p:spPr>
          <a:xfrm>
            <a:off x="998376" y="2743200"/>
            <a:ext cx="391885" cy="405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F53F06-D959-414F-BFC8-77DD78D18632}"/>
              </a:ext>
            </a:extLst>
          </p:cNvPr>
          <p:cNvSpPr/>
          <p:nvPr/>
        </p:nvSpPr>
        <p:spPr>
          <a:xfrm>
            <a:off x="3340003" y="2760305"/>
            <a:ext cx="493436" cy="436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02A6FE-FAC3-4B0B-B2D8-23406135C277}"/>
              </a:ext>
            </a:extLst>
          </p:cNvPr>
          <p:cNvSpPr/>
          <p:nvPr/>
        </p:nvSpPr>
        <p:spPr>
          <a:xfrm>
            <a:off x="7913783" y="2767964"/>
            <a:ext cx="554787" cy="436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B47C3A-DA6B-496B-9F8A-0C447F3E8D0B}"/>
              </a:ext>
            </a:extLst>
          </p:cNvPr>
          <p:cNvSpPr/>
          <p:nvPr/>
        </p:nvSpPr>
        <p:spPr>
          <a:xfrm>
            <a:off x="3974941" y="1194577"/>
            <a:ext cx="3133445" cy="9330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F3F19-E126-4BC2-8B05-C1B3E41EA101}"/>
              </a:ext>
            </a:extLst>
          </p:cNvPr>
          <p:cNvSpPr txBox="1"/>
          <p:nvPr/>
        </p:nvSpPr>
        <p:spPr>
          <a:xfrm>
            <a:off x="4070375" y="1352265"/>
            <a:ext cx="307968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ReLU(1/9X6 + 1/9X6 + 1/9X4 +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1/9X4 + 1/9X3 + 1/9X8 +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1/9X7 + 1/9X7 + 1/9 X7) = </a:t>
            </a:r>
            <a:r>
              <a:rPr lang="en-US" altLang="ko-KR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5.77</a:t>
            </a:r>
            <a:endParaRPr lang="ko-KR" altLang="en-US" sz="13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7B2222-E608-44A4-B607-7835CA85DE5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390261" y="2946141"/>
            <a:ext cx="194974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0C26648-D2C6-4AC5-A44F-3822862BF5B3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flipV="1">
            <a:off x="3586721" y="1661108"/>
            <a:ext cx="388220" cy="1099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A85482B-A513-4554-941A-3B7A10D9889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958724" y="1968760"/>
            <a:ext cx="1232453" cy="7992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C959C4-4E40-42AC-BA4C-2449B576595B}"/>
              </a:ext>
            </a:extLst>
          </p:cNvPr>
          <p:cNvSpPr txBox="1"/>
          <p:nvPr/>
        </p:nvSpPr>
        <p:spPr>
          <a:xfrm>
            <a:off x="5452646" y="198129"/>
            <a:ext cx="128670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컨볼루션이란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47550E8-1AA5-4595-A352-FEF8C1E4E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7"/>
    </mc:Choice>
    <mc:Fallback xmlns="">
      <p:transition spd="slow" advTm="8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09A5E5-C05E-437D-9FE9-4F1DBF0CE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855501"/>
            <a:ext cx="6191250" cy="3486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BA8404-770F-41A7-A9C6-726F8B6BB320}"/>
              </a:ext>
            </a:extLst>
          </p:cNvPr>
          <p:cNvSpPr/>
          <p:nvPr/>
        </p:nvSpPr>
        <p:spPr>
          <a:xfrm>
            <a:off x="4924044" y="4290333"/>
            <a:ext cx="23439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https://imgur.com/gallery/AIFHqe9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CDFF2-A1BC-4FBC-A053-5ED807F9899F}"/>
              </a:ext>
            </a:extLst>
          </p:cNvPr>
          <p:cNvSpPr txBox="1"/>
          <p:nvPr/>
        </p:nvSpPr>
        <p:spPr>
          <a:xfrm>
            <a:off x="5452646" y="198129"/>
            <a:ext cx="128670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컨볼루션이란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64D7C-B4AA-4F1C-ACC3-9E7CC1925B2C}"/>
              </a:ext>
            </a:extLst>
          </p:cNvPr>
          <p:cNvSpPr txBox="1"/>
          <p:nvPr/>
        </p:nvSpPr>
        <p:spPr>
          <a:xfrm>
            <a:off x="5256666" y="5203634"/>
            <a:ext cx="1678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필터의 가중치 학습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A17E5-8F09-4767-BED8-3FC4C0C51EFE}"/>
              </a:ext>
            </a:extLst>
          </p:cNvPr>
          <p:cNvSpPr txBox="1"/>
          <p:nvPr/>
        </p:nvSpPr>
        <p:spPr>
          <a:xfrm>
            <a:off x="2090463" y="5679334"/>
            <a:ext cx="83583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마스크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여러 개 일 경우 동시에 여러 개의 출력이 나와 동시에 여러 개 필터의 가중치 학습이 가능함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92BFE52-6931-47CE-8804-DB0E55CF2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6"/>
    </mc:Choice>
    <mc:Fallback xmlns="">
      <p:transition spd="slow" advTm="11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B23E4A-62BB-485D-97D2-D4920811FA2E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133FB6-5D8F-42B1-A8EC-A9B0AD961DF5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풀링 또는 서브 샘플링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06BE457-36F4-442C-95DF-32248F6DD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"/>
    </mc:Choice>
    <mc:Fallback xmlns="">
      <p:transition spd="slow" advTm="1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28B03F-BEF3-44AD-AB8F-FBF1FBA38D1E}"/>
              </a:ext>
            </a:extLst>
          </p:cNvPr>
          <p:cNvSpPr txBox="1"/>
          <p:nvPr/>
        </p:nvSpPr>
        <p:spPr>
          <a:xfrm>
            <a:off x="4817444" y="216790"/>
            <a:ext cx="2557110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 신경망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(CNN)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구조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C5F85C-7DC1-4323-B588-8E3C8839B82E}"/>
              </a:ext>
            </a:extLst>
          </p:cNvPr>
          <p:cNvGrpSpPr/>
          <p:nvPr/>
        </p:nvGrpSpPr>
        <p:grpSpPr>
          <a:xfrm>
            <a:off x="1107230" y="1877734"/>
            <a:ext cx="9977538" cy="3102532"/>
            <a:chOff x="1339598" y="777302"/>
            <a:chExt cx="9977538" cy="3102532"/>
          </a:xfrm>
        </p:grpSpPr>
        <p:pic>
          <p:nvPicPr>
            <p:cNvPr id="6" name="Picture 4" descr="Tensorflow] 10 Convolutional Neural Networks(CNN) 학습하기 ...">
              <a:extLst>
                <a:ext uri="{FF2B5EF4-FFF2-40B4-BE49-F238E27FC236}">
                  <a16:creationId xmlns:a16="http://schemas.microsoft.com/office/drawing/2014/main" id="{889B67D4-DBA1-4046-A641-0759D6A77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598" y="804568"/>
              <a:ext cx="9906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ECC347-A618-471D-AA37-7173FB900CA1}"/>
                </a:ext>
              </a:extLst>
            </p:cNvPr>
            <p:cNvSpPr/>
            <p:nvPr/>
          </p:nvSpPr>
          <p:spPr>
            <a:xfrm>
              <a:off x="2815876" y="3572403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컨볼루션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A6E825-D5B4-4388-AE9A-7DD9C706ED7D}"/>
                </a:ext>
              </a:extLst>
            </p:cNvPr>
            <p:cNvSpPr/>
            <p:nvPr/>
          </p:nvSpPr>
          <p:spPr>
            <a:xfrm>
              <a:off x="5481322" y="3599669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서브 샘플링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BBDF26-5CF7-46F1-B9BD-9B85963B6A4D}"/>
                </a:ext>
              </a:extLst>
            </p:cNvPr>
            <p:cNvSpPr/>
            <p:nvPr/>
          </p:nvSpPr>
          <p:spPr>
            <a:xfrm>
              <a:off x="8516882" y="3534107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서브 샘플링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ED417F-2736-4571-A86A-481C990FA768}"/>
                </a:ext>
              </a:extLst>
            </p:cNvPr>
            <p:cNvSpPr/>
            <p:nvPr/>
          </p:nvSpPr>
          <p:spPr>
            <a:xfrm>
              <a:off x="7263473" y="3534832"/>
              <a:ext cx="1094791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컨볼루션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680F02-090C-40BC-A901-FFF7C41AD903}"/>
                </a:ext>
              </a:extLst>
            </p:cNvPr>
            <p:cNvSpPr/>
            <p:nvPr/>
          </p:nvSpPr>
          <p:spPr>
            <a:xfrm>
              <a:off x="9712518" y="3525423"/>
              <a:ext cx="1604618" cy="28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완전히 연결됨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D2E5C1-1247-4C79-8B47-D98C33A7A3E1}"/>
                </a:ext>
              </a:extLst>
            </p:cNvPr>
            <p:cNvSpPr/>
            <p:nvPr/>
          </p:nvSpPr>
          <p:spPr>
            <a:xfrm>
              <a:off x="10231678" y="1591628"/>
              <a:ext cx="667379" cy="268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3331B0-8120-4295-BF37-F710B39F44D8}"/>
                </a:ext>
              </a:extLst>
            </p:cNvPr>
            <p:cNvSpPr/>
            <p:nvPr/>
          </p:nvSpPr>
          <p:spPr>
            <a:xfrm>
              <a:off x="1755296" y="1311463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38DFC3-D41A-4A48-8567-0AC1ED6D6725}"/>
                </a:ext>
              </a:extLst>
            </p:cNvPr>
            <p:cNvSpPr/>
            <p:nvPr/>
          </p:nvSpPr>
          <p:spPr>
            <a:xfrm>
              <a:off x="3708505" y="777302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특징맵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8B8F14-DF10-4F6B-8C25-26575D81068E}"/>
                </a:ext>
              </a:extLst>
            </p:cNvPr>
            <p:cNvSpPr/>
            <p:nvPr/>
          </p:nvSpPr>
          <p:spPr>
            <a:xfrm>
              <a:off x="6032361" y="1445688"/>
              <a:ext cx="712237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특징맵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560252-9CC4-44D0-9025-041053D7533E}"/>
                </a:ext>
              </a:extLst>
            </p:cNvPr>
            <p:cNvSpPr/>
            <p:nvPr/>
          </p:nvSpPr>
          <p:spPr>
            <a:xfrm>
              <a:off x="7071782" y="1171380"/>
              <a:ext cx="712237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특징맵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8C9EA-632F-4C26-B00B-159F8AD2D2D9}"/>
              </a:ext>
            </a:extLst>
          </p:cNvPr>
          <p:cNvSpPr txBox="1"/>
          <p:nvPr/>
        </p:nvSpPr>
        <p:spPr>
          <a:xfrm>
            <a:off x="2821896" y="1293441"/>
            <a:ext cx="25090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특징을 뽑아 냄</a:t>
            </a:r>
            <a:b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출력에는 활성화 함수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(ReLU)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</a:t>
            </a: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77390427-E737-4085-B2B7-C812F1DC9448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4399200" y="1551029"/>
            <a:ext cx="943082" cy="920350"/>
          </a:xfrm>
          <a:prstGeom prst="curvedConnector4">
            <a:avLst>
              <a:gd name="adj1" fmla="val 36946"/>
              <a:gd name="adj2" fmla="val 124838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5F73A3-6C88-4795-94AA-F0606F76831D}"/>
              </a:ext>
            </a:extLst>
          </p:cNvPr>
          <p:cNvSpPr txBox="1"/>
          <p:nvPr/>
        </p:nvSpPr>
        <p:spPr>
          <a:xfrm>
            <a:off x="4892070" y="4973055"/>
            <a:ext cx="19143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풀링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(Pooling)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3D263-199F-47FD-8A1F-C5B752800E18}"/>
              </a:ext>
            </a:extLst>
          </p:cNvPr>
          <p:cNvSpPr txBox="1"/>
          <p:nvPr/>
        </p:nvSpPr>
        <p:spPr>
          <a:xfrm>
            <a:off x="7980010" y="1391472"/>
            <a:ext cx="367119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분류신경망</a:t>
            </a:r>
            <a:b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추출된 특징을 바탕으로 물체 인식</a:t>
            </a:r>
            <a:b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레이어의 노드들은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 사용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AF3863D1-5941-4A83-89D3-38758CB76FBC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9196520" y="2055796"/>
            <a:ext cx="590916" cy="64726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DB0BC2-F1FD-47A2-A69A-8E3F9A68F8D5}"/>
              </a:ext>
            </a:extLst>
          </p:cNvPr>
          <p:cNvSpPr/>
          <p:nvPr/>
        </p:nvSpPr>
        <p:spPr>
          <a:xfrm>
            <a:off x="4714000" y="4700101"/>
            <a:ext cx="2195811" cy="61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838D8A9-B467-461C-A8B7-08B860AA3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1"/>
    </mc:Choice>
    <mc:Fallback xmlns="">
      <p:transition spd="slow" advTm="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8175AA-B536-4495-BB99-8A2A1AA49DB1}"/>
              </a:ext>
            </a:extLst>
          </p:cNvPr>
          <p:cNvSpPr txBox="1"/>
          <p:nvPr/>
        </p:nvSpPr>
        <p:spPr>
          <a:xfrm>
            <a:off x="3790309" y="605638"/>
            <a:ext cx="1855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30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FDAE53-0A48-46CC-A6F5-01E6D444584F}"/>
              </a:ext>
            </a:extLst>
          </p:cNvPr>
          <p:cNvCxnSpPr>
            <a:cxnSpLocks/>
          </p:cNvCxnSpPr>
          <p:nvPr/>
        </p:nvCxnSpPr>
        <p:spPr>
          <a:xfrm>
            <a:off x="5708009" y="719938"/>
            <a:ext cx="0" cy="5395636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DBCAA5-ABE2-4C95-BC31-83681FCA769E}"/>
              </a:ext>
            </a:extLst>
          </p:cNvPr>
          <p:cNvSpPr/>
          <p:nvPr/>
        </p:nvSpPr>
        <p:spPr>
          <a:xfrm>
            <a:off x="5642999" y="1203731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89817-3DB5-43BF-A50B-C4A9602CD127}"/>
              </a:ext>
            </a:extLst>
          </p:cNvPr>
          <p:cNvSpPr txBox="1"/>
          <p:nvPr/>
        </p:nvSpPr>
        <p:spPr>
          <a:xfrm>
            <a:off x="5890476" y="1023927"/>
            <a:ext cx="2217274" cy="4770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</a:t>
            </a:r>
            <a:r>
              <a:rPr lang="en-US" altLang="ko-KR" sz="2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 (CNN)</a:t>
            </a:r>
            <a:endParaRPr lang="ko-KR" altLang="en-US" sz="2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0BDDFF-64E8-48D2-9A4A-864C2C4BF3B9}"/>
              </a:ext>
            </a:extLst>
          </p:cNvPr>
          <p:cNvGrpSpPr/>
          <p:nvPr/>
        </p:nvGrpSpPr>
        <p:grpSpPr>
          <a:xfrm>
            <a:off x="5642999" y="1853377"/>
            <a:ext cx="1554245" cy="307777"/>
            <a:chOff x="5642999" y="1853377"/>
            <a:chExt cx="1554245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AD35904-50B6-43FC-B04D-7619EC89AFEF}"/>
                </a:ext>
              </a:extLst>
            </p:cNvPr>
            <p:cNvSpPr/>
            <p:nvPr/>
          </p:nvSpPr>
          <p:spPr>
            <a:xfrm>
              <a:off x="5642999" y="1948543"/>
              <a:ext cx="117446" cy="117446"/>
            </a:xfrm>
            <a:prstGeom prst="ellipse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B4F140-2A8D-4DB1-9ED2-E053EE40B93B}"/>
                </a:ext>
              </a:extLst>
            </p:cNvPr>
            <p:cNvSpPr txBox="1"/>
            <p:nvPr/>
          </p:nvSpPr>
          <p:spPr>
            <a:xfrm>
              <a:off x="5890476" y="1853377"/>
              <a:ext cx="1306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영상 인식이란</a:t>
              </a:r>
              <a:r>
                <a:rPr lang="en-US" altLang="ko-KR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B5C93D-2A06-4CC5-B264-0756D5AD1B0F}"/>
              </a:ext>
            </a:extLst>
          </p:cNvPr>
          <p:cNvGrpSpPr/>
          <p:nvPr/>
        </p:nvGrpSpPr>
        <p:grpSpPr>
          <a:xfrm>
            <a:off x="5642999" y="2512447"/>
            <a:ext cx="2900767" cy="307777"/>
            <a:chOff x="5642999" y="2552000"/>
            <a:chExt cx="290076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DBE275E-0469-4D62-87B1-8FE0D3C1AEB5}"/>
                </a:ext>
              </a:extLst>
            </p:cNvPr>
            <p:cNvSpPr/>
            <p:nvPr/>
          </p:nvSpPr>
          <p:spPr>
            <a:xfrm>
              <a:off x="5642999" y="2647166"/>
              <a:ext cx="117446" cy="117446"/>
            </a:xfrm>
            <a:prstGeom prst="ellipse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BD5381-A1AA-48E2-9E3A-1844D9C4009F}"/>
                </a:ext>
              </a:extLst>
            </p:cNvPr>
            <p:cNvSpPr txBox="1"/>
            <p:nvPr/>
          </p:nvSpPr>
          <p:spPr>
            <a:xfrm>
              <a:off x="5890476" y="2552000"/>
              <a:ext cx="2653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전통적인 영상 인식 시스템의 구조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43AC55-AC96-43C7-86BE-92AFA15B67E6}"/>
              </a:ext>
            </a:extLst>
          </p:cNvPr>
          <p:cNvGrpSpPr/>
          <p:nvPr/>
        </p:nvGrpSpPr>
        <p:grpSpPr>
          <a:xfrm>
            <a:off x="5642999" y="3166095"/>
            <a:ext cx="2161784" cy="307777"/>
            <a:chOff x="5642999" y="3949246"/>
            <a:chExt cx="2161784" cy="30777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6AD6E6B-1B9E-44E0-B9CB-0A6472E621C5}"/>
                </a:ext>
              </a:extLst>
            </p:cNvPr>
            <p:cNvSpPr/>
            <p:nvPr/>
          </p:nvSpPr>
          <p:spPr>
            <a:xfrm>
              <a:off x="5642999" y="4044412"/>
              <a:ext cx="117446" cy="117446"/>
            </a:xfrm>
            <a:prstGeom prst="ellipse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126AD9-A0E0-41C3-9685-5B1E0CBC8A37}"/>
                </a:ext>
              </a:extLst>
            </p:cNvPr>
            <p:cNvSpPr txBox="1"/>
            <p:nvPr/>
          </p:nvSpPr>
          <p:spPr>
            <a:xfrm>
              <a:off x="5890476" y="3949246"/>
              <a:ext cx="1914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컨볼루션 신경망 </a:t>
              </a:r>
              <a:r>
                <a:rPr lang="en-US" altLang="ko-KR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(CNN)</a:t>
              </a:r>
              <a:endPara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DA91A6-950B-4BAA-8D9F-6965E9D36BED}"/>
              </a:ext>
            </a:extLst>
          </p:cNvPr>
          <p:cNvGrpSpPr/>
          <p:nvPr/>
        </p:nvGrpSpPr>
        <p:grpSpPr>
          <a:xfrm>
            <a:off x="5642999" y="3825165"/>
            <a:ext cx="2038352" cy="307777"/>
            <a:chOff x="5642999" y="4647869"/>
            <a:chExt cx="2038352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8180F5C-14C2-4E39-A3A3-DCAB81F269ED}"/>
                </a:ext>
              </a:extLst>
            </p:cNvPr>
            <p:cNvSpPr/>
            <p:nvPr/>
          </p:nvSpPr>
          <p:spPr>
            <a:xfrm>
              <a:off x="5642999" y="4743035"/>
              <a:ext cx="117446" cy="117446"/>
            </a:xfrm>
            <a:prstGeom prst="ellipse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B6B0B6-6989-435F-A040-945768DC7A92}"/>
                </a:ext>
              </a:extLst>
            </p:cNvPr>
            <p:cNvSpPr txBox="1"/>
            <p:nvPr/>
          </p:nvSpPr>
          <p:spPr>
            <a:xfrm>
              <a:off x="5890476" y="4647869"/>
              <a:ext cx="1790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풀링 또는 서브 샘플링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B934E-BE8B-434D-9B46-ADE4902D3D60}"/>
              </a:ext>
            </a:extLst>
          </p:cNvPr>
          <p:cNvGrpSpPr/>
          <p:nvPr/>
        </p:nvGrpSpPr>
        <p:grpSpPr>
          <a:xfrm>
            <a:off x="5642999" y="4484235"/>
            <a:ext cx="2254758" cy="307777"/>
            <a:chOff x="5642999" y="5346492"/>
            <a:chExt cx="2254758" cy="30777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0E6BBFE-16D1-447F-B094-2B68EE7A8A0C}"/>
                </a:ext>
              </a:extLst>
            </p:cNvPr>
            <p:cNvSpPr/>
            <p:nvPr/>
          </p:nvSpPr>
          <p:spPr>
            <a:xfrm>
              <a:off x="5642999" y="5441658"/>
              <a:ext cx="117446" cy="117446"/>
            </a:xfrm>
            <a:prstGeom prst="ellipse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C056C4-9F77-4119-BBC0-2CA3DF3045EF}"/>
                </a:ext>
              </a:extLst>
            </p:cNvPr>
            <p:cNvSpPr txBox="1"/>
            <p:nvPr/>
          </p:nvSpPr>
          <p:spPr>
            <a:xfrm>
              <a:off x="5890476" y="5346492"/>
              <a:ext cx="2007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DNN</a:t>
              </a:r>
              <a:r>
                <a:rPr lang="ko-KR" altLang="en-US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을 이용한 영상 분류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57AF70-C612-44B8-A254-E33639BE6E43}"/>
              </a:ext>
            </a:extLst>
          </p:cNvPr>
          <p:cNvGrpSpPr/>
          <p:nvPr/>
        </p:nvGrpSpPr>
        <p:grpSpPr>
          <a:xfrm>
            <a:off x="5642999" y="5143305"/>
            <a:ext cx="2248346" cy="307777"/>
            <a:chOff x="5642999" y="5807797"/>
            <a:chExt cx="2248346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DF8E840-7CB7-4380-A549-FC1285A69BEB}"/>
                </a:ext>
              </a:extLst>
            </p:cNvPr>
            <p:cNvSpPr/>
            <p:nvPr/>
          </p:nvSpPr>
          <p:spPr>
            <a:xfrm>
              <a:off x="5642999" y="5902963"/>
              <a:ext cx="117446" cy="117446"/>
            </a:xfrm>
            <a:prstGeom prst="ellipse">
              <a:avLst/>
            </a:prstGeom>
            <a:solidFill>
              <a:srgbClr val="21262A"/>
            </a:solidFill>
            <a:ln>
              <a:solidFill>
                <a:srgbClr val="212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90C234-2629-4AD4-8AAE-2BF1CE4348AB}"/>
                </a:ext>
              </a:extLst>
            </p:cNvPr>
            <p:cNvSpPr txBox="1"/>
            <p:nvPr/>
          </p:nvSpPr>
          <p:spPr>
            <a:xfrm>
              <a:off x="5890476" y="5807797"/>
              <a:ext cx="2000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CNN</a:t>
              </a:r>
              <a:r>
                <a:rPr lang="ko-KR" altLang="en-US" sz="1400" dirty="0">
                  <a:solidFill>
                    <a:srgbClr val="00002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을 이용한 영상 분류</a:t>
              </a:r>
            </a:p>
          </p:txBody>
        </p:sp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C06E422-1D69-4AB0-B39C-31ECEC13D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6"/>
    </mc:Choice>
    <mc:Fallback xmlns="">
      <p:transition spd="slow" advTm="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4965E-FE18-49B4-BD5E-977737C9D61B}"/>
              </a:ext>
            </a:extLst>
          </p:cNvPr>
          <p:cNvSpPr txBox="1"/>
          <p:nvPr/>
        </p:nvSpPr>
        <p:spPr>
          <a:xfrm>
            <a:off x="5225369" y="200500"/>
            <a:ext cx="1741256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풀링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서브 샘플링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B6112-D86A-48A6-B8CB-FDE2C28F7A20}"/>
              </a:ext>
            </a:extLst>
          </p:cNvPr>
          <p:cNvSpPr txBox="1"/>
          <p:nvPr/>
        </p:nvSpPr>
        <p:spPr>
          <a:xfrm>
            <a:off x="3275353" y="687618"/>
            <a:ext cx="5641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데이터의 크기를 줄이는 것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데이터의 깊이는 건드리지 않음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56039C-5D53-480C-A7A1-C057510E3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53" y="1639272"/>
            <a:ext cx="4338493" cy="2419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513295-DD7B-4C1D-93A4-A83A33D8B7B8}"/>
              </a:ext>
            </a:extLst>
          </p:cNvPr>
          <p:cNvSpPr txBox="1"/>
          <p:nvPr/>
        </p:nvSpPr>
        <p:spPr>
          <a:xfrm>
            <a:off x="1154580" y="4798851"/>
            <a:ext cx="988283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계층의 크기가 작아지므로 계산이 빨라진다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계층의 크기가 작아진다는 것은 신경망의 매개변수가 작아진다는 것을 의미한다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 과적합이 나올 가능성이 줄어든다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공간에서 물체의 이동이 있어도 결과는 변하지 않는다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 물체의 공간이동에 대하여 둔감해지게 된다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2090-DBC8-4A6F-B2B0-89CB935B5EE3}"/>
              </a:ext>
            </a:extLst>
          </p:cNvPr>
          <p:cNvSpPr/>
          <p:nvPr/>
        </p:nvSpPr>
        <p:spPr>
          <a:xfrm>
            <a:off x="3829259" y="4182612"/>
            <a:ext cx="45334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https://shafeentejani.github.io/2016-12-20/convolutional-neural-nets/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121896A-CE47-46D9-AD6F-D392F09FC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0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8"/>
    </mc:Choice>
    <mc:Fallback xmlns="">
      <p:transition spd="slow" advTm="2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04D4E0-22E9-49A5-8A90-9404582B37B8}"/>
              </a:ext>
            </a:extLst>
          </p:cNvPr>
          <p:cNvSpPr txBox="1"/>
          <p:nvPr/>
        </p:nvSpPr>
        <p:spPr>
          <a:xfrm>
            <a:off x="4914956" y="209830"/>
            <a:ext cx="236208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공간이동에 대해 둔감해지다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7A8A6E-BF00-4212-ADCE-A8FE0C39A74B}"/>
              </a:ext>
            </a:extLst>
          </p:cNvPr>
          <p:cNvSpPr/>
          <p:nvPr/>
        </p:nvSpPr>
        <p:spPr>
          <a:xfrm>
            <a:off x="223935" y="1110343"/>
            <a:ext cx="3806890" cy="19687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6612AE-A3DF-443B-8C20-B4DE86B0CA68}"/>
              </a:ext>
            </a:extLst>
          </p:cNvPr>
          <p:cNvSpPr/>
          <p:nvPr/>
        </p:nvSpPr>
        <p:spPr>
          <a:xfrm>
            <a:off x="4192554" y="1110343"/>
            <a:ext cx="3806890" cy="19687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0EB4D5-A7FF-4834-A87B-10895BA56D58}"/>
              </a:ext>
            </a:extLst>
          </p:cNvPr>
          <p:cNvSpPr/>
          <p:nvPr/>
        </p:nvSpPr>
        <p:spPr>
          <a:xfrm>
            <a:off x="8161175" y="1110343"/>
            <a:ext cx="3806890" cy="19687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2058E-282D-4A29-A6D7-1B9B925DA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194320"/>
            <a:ext cx="1968759" cy="19687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EFCD32-FC26-41A6-A8BE-5014F0C7B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9" y="1194319"/>
            <a:ext cx="1968759" cy="19687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146E70-558C-474A-B94B-23C543AD7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124" y="1194318"/>
            <a:ext cx="1968759" cy="19687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AAB29-EC35-4010-9EB3-A4B1EC3142CA}"/>
              </a:ext>
            </a:extLst>
          </p:cNvPr>
          <p:cNvSpPr/>
          <p:nvPr/>
        </p:nvSpPr>
        <p:spPr>
          <a:xfrm>
            <a:off x="3982614" y="3778899"/>
            <a:ext cx="4226767" cy="410548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평행이동</a:t>
            </a:r>
            <a:r>
              <a:rPr lang="en-US" altLang="ko-KR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불변</a:t>
            </a:r>
            <a:r>
              <a:rPr lang="en-US" altLang="ko-KR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(Translation-Invariant)</a:t>
            </a:r>
            <a:endParaRPr lang="ko-KR" altLang="en-US" dirty="0">
              <a:solidFill>
                <a:schemeClr val="accent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97D93-59F5-462D-A029-ED5D5E2FA7E9}"/>
              </a:ext>
            </a:extLst>
          </p:cNvPr>
          <p:cNvSpPr txBox="1"/>
          <p:nvPr/>
        </p:nvSpPr>
        <p:spPr>
          <a:xfrm>
            <a:off x="2165032" y="4539345"/>
            <a:ext cx="7877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컴퓨터가 이미지 안에 있는 물체를 인식하기 위해서는 물체가 이동하더라도 동일하게 인식하여야 함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F62F4EE-3584-4EE9-93C4-8902FCB23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9"/>
    </mc:Choice>
    <mc:Fallback xmlns="">
      <p:transition spd="slow" advTm="1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9B84E8-5697-4430-8AAF-5085D6D4BC93}"/>
              </a:ext>
            </a:extLst>
          </p:cNvPr>
          <p:cNvSpPr txBox="1"/>
          <p:nvPr/>
        </p:nvSpPr>
        <p:spPr>
          <a:xfrm>
            <a:off x="4914956" y="209830"/>
            <a:ext cx="236208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공간이동에 대해 둔감해지다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B8629D1-9760-4C22-A0F2-3CFA09A1A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99073"/>
              </p:ext>
            </p:extLst>
          </p:nvPr>
        </p:nvGraphicFramePr>
        <p:xfrm>
          <a:off x="1238980" y="1181310"/>
          <a:ext cx="1652388" cy="165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097">
                  <a:extLst>
                    <a:ext uri="{9D8B030D-6E8A-4147-A177-3AD203B41FA5}">
                      <a16:colId xmlns:a16="http://schemas.microsoft.com/office/drawing/2014/main" val="2089180772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382729580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670771154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810499952"/>
                    </a:ext>
                  </a:extLst>
                </a:gridCol>
              </a:tblGrid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39252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39455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21060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87769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ED5CFE-CDAF-4452-95DC-B158F315C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139293"/>
              </p:ext>
            </p:extLst>
          </p:nvPr>
        </p:nvGraphicFramePr>
        <p:xfrm>
          <a:off x="1454975" y="3624575"/>
          <a:ext cx="1220400" cy="1221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00">
                  <a:extLst>
                    <a:ext uri="{9D8B030D-6E8A-4147-A177-3AD203B41FA5}">
                      <a16:colId xmlns:a16="http://schemas.microsoft.com/office/drawing/2014/main" val="230705403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217620607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3618565757"/>
                    </a:ext>
                  </a:extLst>
                </a:gridCol>
              </a:tblGrid>
              <a:tr h="40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22606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01413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484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3E9E08-4396-4A2B-BDED-8F2B888F5F63}"/>
              </a:ext>
            </a:extLst>
          </p:cNvPr>
          <p:cNvSpPr/>
          <p:nvPr/>
        </p:nvSpPr>
        <p:spPr>
          <a:xfrm>
            <a:off x="1863898" y="4021584"/>
            <a:ext cx="402551" cy="408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1387AC-313B-4840-8635-D33EF90E35EC}"/>
              </a:ext>
            </a:extLst>
          </p:cNvPr>
          <p:cNvSpPr/>
          <p:nvPr/>
        </p:nvSpPr>
        <p:spPr>
          <a:xfrm>
            <a:off x="1649784" y="1578589"/>
            <a:ext cx="830781" cy="842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F7BA86-D20D-41EB-B1EE-462521090DE9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2065174" y="2421512"/>
            <a:ext cx="1" cy="16000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D8BA8B-C8FD-487F-96AB-CE0209596FE9}"/>
              </a:ext>
            </a:extLst>
          </p:cNvPr>
          <p:cNvSpPr txBox="1"/>
          <p:nvPr/>
        </p:nvSpPr>
        <p:spPr>
          <a:xfrm>
            <a:off x="2139399" y="304482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Max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pooling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E9165756-F1D4-40FF-BBF3-83F930C32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630781"/>
              </p:ext>
            </p:extLst>
          </p:nvPr>
        </p:nvGraphicFramePr>
        <p:xfrm>
          <a:off x="4518550" y="1181310"/>
          <a:ext cx="1652388" cy="165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097">
                  <a:extLst>
                    <a:ext uri="{9D8B030D-6E8A-4147-A177-3AD203B41FA5}">
                      <a16:colId xmlns:a16="http://schemas.microsoft.com/office/drawing/2014/main" val="2089180772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382729580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670771154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810499952"/>
                    </a:ext>
                  </a:extLst>
                </a:gridCol>
              </a:tblGrid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39252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39455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21060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87769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7A7803E-DE22-46D2-98BD-E4554FE7E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50943"/>
              </p:ext>
            </p:extLst>
          </p:nvPr>
        </p:nvGraphicFramePr>
        <p:xfrm>
          <a:off x="6704189" y="1181310"/>
          <a:ext cx="1652388" cy="165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097">
                  <a:extLst>
                    <a:ext uri="{9D8B030D-6E8A-4147-A177-3AD203B41FA5}">
                      <a16:colId xmlns:a16="http://schemas.microsoft.com/office/drawing/2014/main" val="2089180772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382729580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670771154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810499952"/>
                    </a:ext>
                  </a:extLst>
                </a:gridCol>
              </a:tblGrid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39252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39455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21060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877697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51C95161-ED1F-4E19-8C88-40C784293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70594"/>
              </p:ext>
            </p:extLst>
          </p:nvPr>
        </p:nvGraphicFramePr>
        <p:xfrm>
          <a:off x="8889828" y="1181310"/>
          <a:ext cx="1652388" cy="165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097">
                  <a:extLst>
                    <a:ext uri="{9D8B030D-6E8A-4147-A177-3AD203B41FA5}">
                      <a16:colId xmlns:a16="http://schemas.microsoft.com/office/drawing/2014/main" val="2089180772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382729580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1670771154"/>
                    </a:ext>
                  </a:extLst>
                </a:gridCol>
                <a:gridCol w="413097">
                  <a:extLst>
                    <a:ext uri="{9D8B030D-6E8A-4147-A177-3AD203B41FA5}">
                      <a16:colId xmlns:a16="http://schemas.microsoft.com/office/drawing/2014/main" val="810499952"/>
                    </a:ext>
                  </a:extLst>
                </a:gridCol>
              </a:tblGrid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39252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39455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210603"/>
                  </a:ext>
                </a:extLst>
              </a:tr>
              <a:tr h="412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4892" marR="74892" marT="37446" marB="374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87769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AE748A5-9008-4171-B89F-9E4D8EDD7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52322"/>
              </p:ext>
            </p:extLst>
          </p:nvPr>
        </p:nvGraphicFramePr>
        <p:xfrm>
          <a:off x="6942775" y="3288673"/>
          <a:ext cx="1220400" cy="1221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00">
                  <a:extLst>
                    <a:ext uri="{9D8B030D-6E8A-4147-A177-3AD203B41FA5}">
                      <a16:colId xmlns:a16="http://schemas.microsoft.com/office/drawing/2014/main" val="230705403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2176206073"/>
                    </a:ext>
                  </a:extLst>
                </a:gridCol>
                <a:gridCol w="406800">
                  <a:extLst>
                    <a:ext uri="{9D8B030D-6E8A-4147-A177-3AD203B41FA5}">
                      <a16:colId xmlns:a16="http://schemas.microsoft.com/office/drawing/2014/main" val="3618565757"/>
                    </a:ext>
                  </a:extLst>
                </a:gridCol>
              </a:tblGrid>
              <a:tr h="40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22606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01413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48402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9B6DE8-6F03-4143-97B1-BFD0BEF5D9F9}"/>
              </a:ext>
            </a:extLst>
          </p:cNvPr>
          <p:cNvSpPr/>
          <p:nvPr/>
        </p:nvSpPr>
        <p:spPr>
          <a:xfrm>
            <a:off x="7351699" y="3695007"/>
            <a:ext cx="402551" cy="408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94F1AA-CC6D-4243-9853-896423AFFA86}"/>
              </a:ext>
            </a:extLst>
          </p:cNvPr>
          <p:cNvSpPr/>
          <p:nvPr/>
        </p:nvSpPr>
        <p:spPr>
          <a:xfrm>
            <a:off x="4513963" y="1585434"/>
            <a:ext cx="830781" cy="842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43353F-0DF5-4743-8CF2-3F3F99770AAA}"/>
              </a:ext>
            </a:extLst>
          </p:cNvPr>
          <p:cNvSpPr/>
          <p:nvPr/>
        </p:nvSpPr>
        <p:spPr>
          <a:xfrm>
            <a:off x="6702729" y="1997564"/>
            <a:ext cx="830781" cy="842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A9EDA8-F0DF-4B63-97B3-A28C5F36AB26}"/>
              </a:ext>
            </a:extLst>
          </p:cNvPr>
          <p:cNvSpPr/>
          <p:nvPr/>
        </p:nvSpPr>
        <p:spPr>
          <a:xfrm>
            <a:off x="9300631" y="1998890"/>
            <a:ext cx="830781" cy="842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2F6095BB-F25C-4148-99D4-FF392FEF54C5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5405093" y="1952617"/>
            <a:ext cx="1470867" cy="2422345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FA8CDF2-39AD-4098-80C4-5C79A7C9508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7118120" y="2840487"/>
            <a:ext cx="434855" cy="8545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2F89D13-62A9-4034-88E6-1E1E68E6F895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rot="5400000">
            <a:off x="8201765" y="2384967"/>
            <a:ext cx="1066742" cy="196177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AED442-9DBF-4C94-B655-A96C499D3949}"/>
              </a:ext>
            </a:extLst>
          </p:cNvPr>
          <p:cNvSpPr txBox="1"/>
          <p:nvPr/>
        </p:nvSpPr>
        <p:spPr>
          <a:xfrm>
            <a:off x="5492804" y="4615427"/>
            <a:ext cx="4075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이동 중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가지는 동일한 풀링 연산값을 도출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066B74-B12B-45A3-BA6E-5DEAAD2576CC}"/>
              </a:ext>
            </a:extLst>
          </p:cNvPr>
          <p:cNvSpPr/>
          <p:nvPr/>
        </p:nvSpPr>
        <p:spPr>
          <a:xfrm flipH="1">
            <a:off x="5222407" y="840613"/>
            <a:ext cx="244674" cy="2425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0F2446E-52A5-4483-B341-3D4AFBDC8F1B}"/>
              </a:ext>
            </a:extLst>
          </p:cNvPr>
          <p:cNvSpPr/>
          <p:nvPr/>
        </p:nvSpPr>
        <p:spPr>
          <a:xfrm rot="18900000" flipH="1">
            <a:off x="7408046" y="831917"/>
            <a:ext cx="244674" cy="2425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EA3B172-8EE9-468C-8229-7FE1E7F092B1}"/>
              </a:ext>
            </a:extLst>
          </p:cNvPr>
          <p:cNvSpPr/>
          <p:nvPr/>
        </p:nvSpPr>
        <p:spPr>
          <a:xfrm rot="16200000" flipH="1">
            <a:off x="9593684" y="858759"/>
            <a:ext cx="244674" cy="2425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D4AF63-C07C-467D-ABB9-400F87F8A0AA}"/>
              </a:ext>
            </a:extLst>
          </p:cNvPr>
          <p:cNvSpPr txBox="1"/>
          <p:nvPr/>
        </p:nvSpPr>
        <p:spPr>
          <a:xfrm>
            <a:off x="2728079" y="5830314"/>
            <a:ext cx="67810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 이미지에서 물체가 이동하여도 풀링 레이어의 값은 변하지 않을 가능성도 많음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97CDA-EB89-4BD9-8A6E-5D26FA0D1158}"/>
              </a:ext>
            </a:extLst>
          </p:cNvPr>
          <p:cNvSpPr txBox="1"/>
          <p:nvPr/>
        </p:nvSpPr>
        <p:spPr>
          <a:xfrm>
            <a:off x="4076856" y="6242444"/>
            <a:ext cx="40382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이미지에서 물체가 이동하여도 동일하게 인식함</a:t>
            </a: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B321C876-AFC4-469F-B05F-0C13987604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8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9"/>
    </mc:Choice>
    <mc:Fallback xmlns="">
      <p:transition spd="slow" advTm="3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3" grpId="0"/>
      <p:bldP spid="18" grpId="0" animBg="1"/>
      <p:bldP spid="19" grpId="0" animBg="1"/>
      <p:bldP spid="20" grpId="0" animBg="1"/>
      <p:bldP spid="21" grpId="0" animBg="1"/>
      <p:bldP spid="25" grpId="0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393955-7D98-4411-8AD2-286BC8FB0D47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3CAFAC-52CE-4E11-B3A0-464D3986D3F6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DNN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이용한 영상분류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8F8F179-17EE-490D-901B-D42BE5A1D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9"/>
    </mc:Choice>
    <mc:Fallback xmlns="">
      <p:transition spd="slow" advTm="10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Fashion MNIST with Keras and Deep Learning - PyImageSearch">
            <a:extLst>
              <a:ext uri="{FF2B5EF4-FFF2-40B4-BE49-F238E27FC236}">
                <a16:creationId xmlns:a16="http://schemas.microsoft.com/office/drawing/2014/main" id="{AD9A1177-54A6-4FAA-8ED5-9F5B17683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A501D-B672-4F6F-A00F-8F6A1F821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580" y="695505"/>
            <a:ext cx="4195639" cy="4216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FA923-3D70-48AA-B8F9-C66FCBD414E1}"/>
              </a:ext>
            </a:extLst>
          </p:cNvPr>
          <p:cNvSpPr txBox="1"/>
          <p:nvPr/>
        </p:nvSpPr>
        <p:spPr>
          <a:xfrm>
            <a:off x="4174818" y="5244891"/>
            <a:ext cx="4147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패션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MNIST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데이터셋을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F0249-A8B7-4671-B9BB-CEE430A17C69}"/>
              </a:ext>
            </a:extLst>
          </p:cNvPr>
          <p:cNvSpPr txBox="1"/>
          <p:nvPr/>
        </p:nvSpPr>
        <p:spPr>
          <a:xfrm>
            <a:off x="2772927" y="5587122"/>
            <a:ext cx="6950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70,000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이미지 중에서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60,000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개는 훈련하는데 이용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나머지는 성능 테스트에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DDBA9-F6C2-450C-9660-E7462C41FABA}"/>
              </a:ext>
            </a:extLst>
          </p:cNvPr>
          <p:cNvSpPr txBox="1"/>
          <p:nvPr/>
        </p:nvSpPr>
        <p:spPr>
          <a:xfrm>
            <a:off x="5486815" y="209830"/>
            <a:ext cx="1523166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MNIST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데이터셋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3794DD-667C-4257-A1D5-E82A77FE6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9"/>
    </mc:Choice>
    <mc:Fallback xmlns="">
      <p:transition spd="slow" advTm="5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D979CB-D1BE-49FB-BDBB-253E3772A1BE}"/>
              </a:ext>
            </a:extLst>
          </p:cNvPr>
          <p:cNvSpPr txBox="1"/>
          <p:nvPr/>
        </p:nvSpPr>
        <p:spPr>
          <a:xfrm>
            <a:off x="4895669" y="209830"/>
            <a:ext cx="2400661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DNN 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완전연결 신경망 이용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DB01CF-3996-470D-B56B-8B0448A4E110}"/>
              </a:ext>
            </a:extLst>
          </p:cNvPr>
          <p:cNvSpPr/>
          <p:nvPr/>
        </p:nvSpPr>
        <p:spPr>
          <a:xfrm>
            <a:off x="108858" y="643813"/>
            <a:ext cx="5895502" cy="6092890"/>
          </a:xfrm>
          <a:prstGeom prst="rect">
            <a:avLst/>
          </a:prstGeom>
          <a:solidFill>
            <a:srgbClr val="F9FBFD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tensorflow as tf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tensorflow import keras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numpy as np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matplotlib.pyplot as plt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tensorflow.keras import datasets, layers, models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#MNIST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있는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fashion_image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불러오기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fashion_mnist=keras.datasets.fashion_mnist </a:t>
            </a:r>
          </a:p>
          <a:p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#4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넘파이 배열 얻기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 두개는 훈련용 데이터셋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 두개는 테스트용 데이터셋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(train_images, train_labels), (test_images, test_labels) = fashion_mnist.load_data()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데이터를 화면에 이미지로 출력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plt.imshow(train_images[0])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train_images = train_images/255.0 #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화소값 실수로 만들어주기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정규화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test_images = test_images/255.0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46CCFC-6414-429D-847C-81CEFCC769FB}"/>
              </a:ext>
            </a:extLst>
          </p:cNvPr>
          <p:cNvSpPr/>
          <p:nvPr/>
        </p:nvSpPr>
        <p:spPr>
          <a:xfrm>
            <a:off x="6096000" y="643812"/>
            <a:ext cx="5987143" cy="6092890"/>
          </a:xfrm>
          <a:prstGeom prst="rect">
            <a:avLst/>
          </a:prstGeom>
          <a:solidFill>
            <a:srgbClr val="F9FBFD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= models.Sequential()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#28x28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크기의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배열을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784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크기의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배열로 변환</a:t>
            </a:r>
            <a:endParaRPr lang="en-US" altLang="ko-KR" sz="1200" b="1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model.add(layers.Flatten(input_shape=(28,28)))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#128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노드로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fully-connected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된 계층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함수는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ReLU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model.add(layers.Dense(128,activation='relu’))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#10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노드를 가지는 출력계층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활성화함수는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sofrmax,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이미지가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범주 중 하나에 속할 확률 출력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model.add(layers.Dense(10,activation='softmax’))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방법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적응적 학습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손실함수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다중분류 손실함수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성능측정 지표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 올바르게 분류하는 이미지의 비율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model.compile(optimizer='adam', 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loss='sparse_categorical_crossentropy', 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metrics=['accuracy']) 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실행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model.fit(train_images, train_labels, epochs=5)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 실행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test_loss, test_acc = model.evaluate(test_images, test_labels)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print('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:',test_acc)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29FD188-2CB1-4E64-9532-517638CB3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0"/>
    </mc:Choice>
    <mc:Fallback xmlns="">
      <p:transition spd="slow" advTm="1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51589-C02E-41B3-81CF-EFEDEA8904C2}"/>
              </a:ext>
            </a:extLst>
          </p:cNvPr>
          <p:cNvSpPr txBox="1"/>
          <p:nvPr/>
        </p:nvSpPr>
        <p:spPr>
          <a:xfrm>
            <a:off x="4461691" y="209830"/>
            <a:ext cx="326861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DNN 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완전연결 신경망 이용 실행화면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88D7FE-7D80-432B-AFF0-D2351A02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699" y="1138237"/>
            <a:ext cx="9372600" cy="45815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B60310-23F6-4FCC-B310-171B393A2315}"/>
              </a:ext>
            </a:extLst>
          </p:cNvPr>
          <p:cNvSpPr/>
          <p:nvPr/>
        </p:nvSpPr>
        <p:spPr>
          <a:xfrm>
            <a:off x="1530220" y="2920481"/>
            <a:ext cx="1800809" cy="242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ED068-80F6-4B73-9EDA-E699BC362875}"/>
              </a:ext>
            </a:extLst>
          </p:cNvPr>
          <p:cNvSpPr txBox="1"/>
          <p:nvPr/>
        </p:nvSpPr>
        <p:spPr>
          <a:xfrm>
            <a:off x="4555075" y="4476779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입력데이터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061229-C59B-4EB5-9C4C-EAAEA56F3E78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881536" y="4638361"/>
            <a:ext cx="67353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774B31A-EEBE-43EF-9401-50DE147D7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3"/>
    </mc:Choice>
    <mc:Fallback xmlns="">
      <p:transition spd="slow" advTm="10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DE544E-0052-48C7-8BA1-D30E53A34EB3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99F32A-E340-4A02-AA59-670A7F10E16E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CNN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이용한 영상분류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4EC13E1-ADAB-4366-B251-1DA2999CA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"/>
    </mc:Choice>
    <mc:Fallback xmlns="">
      <p:transition spd="slow" advTm="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027D5-139F-49AC-965F-F6E75E6D27E3}"/>
              </a:ext>
            </a:extLst>
          </p:cNvPr>
          <p:cNvSpPr txBox="1"/>
          <p:nvPr/>
        </p:nvSpPr>
        <p:spPr>
          <a:xfrm>
            <a:off x="4895669" y="200499"/>
            <a:ext cx="2400661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CNN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컨볼루션 신경망 이용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E383EF-3CE7-42A9-B61E-CDE282D48F5F}"/>
              </a:ext>
            </a:extLst>
          </p:cNvPr>
          <p:cNvSpPr/>
          <p:nvPr/>
        </p:nvSpPr>
        <p:spPr>
          <a:xfrm>
            <a:off x="108858" y="643813"/>
            <a:ext cx="5895502" cy="6092890"/>
          </a:xfrm>
          <a:prstGeom prst="rect">
            <a:avLst/>
          </a:prstGeom>
          <a:solidFill>
            <a:srgbClr val="F9FBFD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tensorflow as tf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tensorflow import keras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numpy as np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matplotlib.pyplot as plt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tensorflow.keras import datasets, layers, models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fashion_mnist = keras.datasets.fashion_mnist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#4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넘파이 배열 얻기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 두개는 훈련용 데이터셋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 두개는 테스트용 데이터셋</a:t>
            </a:r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(train_images, train_labels), (test_images, test_labels) = fashion_mnist.load_data()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훈련 이미지로 사용할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만장의 이미지를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28x28x1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크기의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배열로 변환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train_images = train_images.reshape((60000,28,28,1))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 이미지로 사용할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만장의 이미지를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28x28x1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크기의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배열로 변환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test_images = test_images.reshape((10000,28,28,1))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train_images = train_images / 255.0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정규화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test_images = test_images / 255.0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model=models.Sequential()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스택모델 생성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컨볼루션층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model.add(layers.Conv2D(32,(3,3), activation='relu',input_shape=(28,28,1)))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model.add(layers.MaxPooling2D((2,2)))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서브 샘플링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풀링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model.add(layers.Conv2D(64,(3,3), activation='relu'))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컨볼루션층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model.add(layers.MaxPooling2D((2,2)))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서브샘플링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풀링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model.add(layers.Conv2D(64,(3,3),activation='relu'))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컨볼루션층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model.add(layers.Flatten())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#3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배열을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차원으로 변환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54CC6-109B-4C94-A429-A8509839D2A5}"/>
              </a:ext>
            </a:extLst>
          </p:cNvPr>
          <p:cNvSpPr/>
          <p:nvPr/>
        </p:nvSpPr>
        <p:spPr>
          <a:xfrm>
            <a:off x="6096000" y="643812"/>
            <a:ext cx="5987143" cy="6092890"/>
          </a:xfrm>
          <a:prstGeom prst="rect">
            <a:avLst/>
          </a:prstGeom>
          <a:solidFill>
            <a:srgbClr val="F9FBFD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64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fully-connected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ReLU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model.add(layers.Dense(64,activation='relu'))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출력층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softmax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model.add(layers.Dense(10,activation='softmax')) 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#model.summary() 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층 출력</a:t>
            </a:r>
          </a:p>
          <a:p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방법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점진적 학습</a:t>
            </a: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손실함수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다중분류 손실함수</a:t>
            </a:r>
          </a:p>
          <a:p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성능측정 지표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신경망이 올바르게 분류하는 이미지의 비율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model.compile(optimizer='adam',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loss='sparse_categorical_crossentropy',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metrics=['accuracy'])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model.fit(train_images, train_labels, epochs=5)</a:t>
            </a:r>
          </a:p>
          <a:p>
            <a:endParaRPr lang="en-US" altLang="ko-KR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test_loss, test_acc = model.evaluate(test_images, test_labels)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print('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:', test_acc)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BC8B457-6079-4D17-973F-3FCDB248B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3"/>
    </mc:Choice>
    <mc:Fallback xmlns="">
      <p:transition spd="slow" advTm="1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9D0ADA-A68C-4BCE-AD9B-3AD167DD3069}"/>
              </a:ext>
            </a:extLst>
          </p:cNvPr>
          <p:cNvSpPr txBox="1"/>
          <p:nvPr/>
        </p:nvSpPr>
        <p:spPr>
          <a:xfrm>
            <a:off x="4895669" y="200499"/>
            <a:ext cx="2400661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CNN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컨볼루션 신경망 이용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058D4E5-3AC1-4F27-905E-CC757FEC4506}"/>
              </a:ext>
            </a:extLst>
          </p:cNvPr>
          <p:cNvGrpSpPr/>
          <p:nvPr/>
        </p:nvGrpSpPr>
        <p:grpSpPr>
          <a:xfrm>
            <a:off x="1569096" y="648038"/>
            <a:ext cx="9053807" cy="2878934"/>
            <a:chOff x="1107230" y="3419229"/>
            <a:chExt cx="10328793" cy="33826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46FA94-59AA-42AA-A187-D821CB7DB038}"/>
                </a:ext>
              </a:extLst>
            </p:cNvPr>
            <p:cNvGrpSpPr/>
            <p:nvPr/>
          </p:nvGrpSpPr>
          <p:grpSpPr>
            <a:xfrm>
              <a:off x="1107230" y="3419229"/>
              <a:ext cx="9977538" cy="3102532"/>
              <a:chOff x="1339598" y="777302"/>
              <a:chExt cx="9977538" cy="3102532"/>
            </a:xfrm>
          </p:grpSpPr>
          <p:pic>
            <p:nvPicPr>
              <p:cNvPr id="9" name="Picture 4" descr="Tensorflow] 10 Convolutional Neural Networks(CNN) 학습하기 ...">
                <a:extLst>
                  <a:ext uri="{FF2B5EF4-FFF2-40B4-BE49-F238E27FC236}">
                    <a16:creationId xmlns:a16="http://schemas.microsoft.com/office/drawing/2014/main" id="{E53FC1F8-D85F-40C0-B764-B540F4649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9598" y="804568"/>
                <a:ext cx="9906000" cy="30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FFED5E2-7A4F-4310-A20E-E2FF4819455E}"/>
                  </a:ext>
                </a:extLst>
              </p:cNvPr>
              <p:cNvSpPr/>
              <p:nvPr/>
            </p:nvSpPr>
            <p:spPr>
              <a:xfrm>
                <a:off x="2815876" y="3572403"/>
                <a:ext cx="1200539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컨볼루션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184383-D915-4628-B843-58992EA4B6DA}"/>
                  </a:ext>
                </a:extLst>
              </p:cNvPr>
              <p:cNvSpPr/>
              <p:nvPr/>
            </p:nvSpPr>
            <p:spPr>
              <a:xfrm>
                <a:off x="5481322" y="3599669"/>
                <a:ext cx="1200539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서브 샘플링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DFBDF52-98BF-4A03-86E1-42A5C24CA2E4}"/>
                  </a:ext>
                </a:extLst>
              </p:cNvPr>
              <p:cNvSpPr/>
              <p:nvPr/>
            </p:nvSpPr>
            <p:spPr>
              <a:xfrm>
                <a:off x="8516882" y="3534107"/>
                <a:ext cx="1200539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서브 샘플링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E2E7726-FECE-44E9-9233-69C979C50597}"/>
                  </a:ext>
                </a:extLst>
              </p:cNvPr>
              <p:cNvSpPr/>
              <p:nvPr/>
            </p:nvSpPr>
            <p:spPr>
              <a:xfrm>
                <a:off x="7263473" y="3534832"/>
                <a:ext cx="1094791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컨볼루션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4C43F20-5679-4F5D-A764-B148FA9F27D9}"/>
                  </a:ext>
                </a:extLst>
              </p:cNvPr>
              <p:cNvSpPr/>
              <p:nvPr/>
            </p:nvSpPr>
            <p:spPr>
              <a:xfrm>
                <a:off x="9712518" y="3525423"/>
                <a:ext cx="1604618" cy="288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완전히 연결됨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26A3AA8-1609-43E0-B6F2-2E8E5E18A42E}"/>
                  </a:ext>
                </a:extLst>
              </p:cNvPr>
              <p:cNvSpPr/>
              <p:nvPr/>
            </p:nvSpPr>
            <p:spPr>
              <a:xfrm>
                <a:off x="10231678" y="1591628"/>
                <a:ext cx="667379" cy="268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961566-6B36-42A8-A5D4-D3E85C8BA052}"/>
                  </a:ext>
                </a:extLst>
              </p:cNvPr>
              <p:cNvSpPr/>
              <p:nvPr/>
            </p:nvSpPr>
            <p:spPr>
              <a:xfrm>
                <a:off x="1755296" y="1311463"/>
                <a:ext cx="1200539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입력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3F11EE7-D507-41D8-8B85-65645ED8C67D}"/>
                  </a:ext>
                </a:extLst>
              </p:cNvPr>
              <p:cNvSpPr/>
              <p:nvPr/>
            </p:nvSpPr>
            <p:spPr>
              <a:xfrm>
                <a:off x="3708505" y="777302"/>
                <a:ext cx="1200539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특징맵</a:t>
                </a:r>
                <a:endParaRPr lang="ko-KR" altLang="en-US" sz="12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B62C1A8-2F53-49D2-9242-DE424F77D808}"/>
                  </a:ext>
                </a:extLst>
              </p:cNvPr>
              <p:cNvSpPr/>
              <p:nvPr/>
            </p:nvSpPr>
            <p:spPr>
              <a:xfrm>
                <a:off x="6032361" y="1445688"/>
                <a:ext cx="712237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특징맵</a:t>
                </a:r>
                <a:endParaRPr lang="ko-KR" altLang="en-US" sz="12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16446DE-5397-4E9D-8855-8BCA494FE7E7}"/>
                  </a:ext>
                </a:extLst>
              </p:cNvPr>
              <p:cNvSpPr/>
              <p:nvPr/>
            </p:nvSpPr>
            <p:spPr>
              <a:xfrm>
                <a:off x="7071782" y="1171380"/>
                <a:ext cx="712237" cy="280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특징맵</a:t>
                </a:r>
                <a:endParaRPr lang="ko-KR" altLang="en-US" sz="12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9C3936-B166-462C-BD4D-EA7A6D427504}"/>
                </a:ext>
              </a:extLst>
            </p:cNvPr>
            <p:cNvSpPr/>
            <p:nvPr/>
          </p:nvSpPr>
          <p:spPr>
            <a:xfrm>
              <a:off x="2583508" y="6499018"/>
              <a:ext cx="1200539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Conv2d_3</a:t>
              </a:r>
              <a:endParaRPr lang="ko-KR" altLang="en-US" sz="12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645CE88-0D1D-40B1-B66A-8C499AFBD5AB}"/>
                </a:ext>
              </a:extLst>
            </p:cNvPr>
            <p:cNvSpPr/>
            <p:nvPr/>
          </p:nvSpPr>
          <p:spPr>
            <a:xfrm>
              <a:off x="4884302" y="6521761"/>
              <a:ext cx="1831382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max_pooling2d_2</a:t>
              </a:r>
              <a:endParaRPr lang="ko-KR" altLang="en-US" sz="12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66B4D0-C688-419A-BD63-B527A331748A}"/>
                </a:ext>
              </a:extLst>
            </p:cNvPr>
            <p:cNvSpPr/>
            <p:nvPr/>
          </p:nvSpPr>
          <p:spPr>
            <a:xfrm>
              <a:off x="7002092" y="6517679"/>
              <a:ext cx="1099118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Conv2d_4</a:t>
              </a:r>
              <a:endParaRPr lang="ko-KR" altLang="en-US" sz="12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641E1B-081D-4BD5-8D6D-F90554F39E9A}"/>
                </a:ext>
              </a:extLst>
            </p:cNvPr>
            <p:cNvSpPr/>
            <p:nvPr/>
          </p:nvSpPr>
          <p:spPr>
            <a:xfrm>
              <a:off x="8079981" y="6517679"/>
              <a:ext cx="1835143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max_pooling2d_3</a:t>
              </a:r>
              <a:endParaRPr lang="ko-KR" altLang="en-US" sz="12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186A13B-AF2C-4AF4-B11A-1612C8288430}"/>
                </a:ext>
              </a:extLst>
            </p:cNvPr>
            <p:cNvSpPr/>
            <p:nvPr/>
          </p:nvSpPr>
          <p:spPr>
            <a:xfrm>
              <a:off x="10115814" y="6456199"/>
              <a:ext cx="1153564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Dense4</a:t>
              </a:r>
              <a:endParaRPr lang="ko-KR" altLang="en-US" sz="12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2A02E9-FE88-4CDD-A186-F5541E782339}"/>
                </a:ext>
              </a:extLst>
            </p:cNvPr>
            <p:cNvSpPr/>
            <p:nvPr/>
          </p:nvSpPr>
          <p:spPr>
            <a:xfrm>
              <a:off x="10282459" y="4817731"/>
              <a:ext cx="1153564" cy="28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Dense 5</a:t>
              </a:r>
              <a:endParaRPr lang="ko-KR" altLang="en-US" sz="12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A0B908-EC73-46F4-8283-9B1FD77FBB1A}"/>
              </a:ext>
            </a:extLst>
          </p:cNvPr>
          <p:cNvGrpSpPr/>
          <p:nvPr/>
        </p:nvGrpSpPr>
        <p:grpSpPr>
          <a:xfrm>
            <a:off x="1634889" y="4028844"/>
            <a:ext cx="9344025" cy="2152650"/>
            <a:chOff x="1423986" y="999736"/>
            <a:chExt cx="9344025" cy="215265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1B92685-00FD-4DBF-A145-A34936C2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986" y="999736"/>
              <a:ext cx="9344025" cy="215265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89BF9F1-8F71-40DE-8BB3-8A26114F07AF}"/>
                </a:ext>
              </a:extLst>
            </p:cNvPr>
            <p:cNvSpPr/>
            <p:nvPr/>
          </p:nvSpPr>
          <p:spPr>
            <a:xfrm>
              <a:off x="1502227" y="2817845"/>
              <a:ext cx="1866124" cy="2425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340" name="Picture 4" descr="PyTorch Datasets and DataLoaders - Training Set Exploration for ...">
            <a:extLst>
              <a:ext uri="{FF2B5EF4-FFF2-40B4-BE49-F238E27FC236}">
                <a16:creationId xmlns:a16="http://schemas.microsoft.com/office/drawing/2014/main" id="{1B4D7A8F-CEAE-4903-9D06-B73FE1EFF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3197" r="3503" b="8300"/>
          <a:stretch/>
        </p:blipFill>
        <p:spPr bwMode="auto">
          <a:xfrm>
            <a:off x="1722026" y="1388970"/>
            <a:ext cx="1432148" cy="14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2E89C9-CC24-4D00-9C25-7E6F41DE284C}"/>
              </a:ext>
            </a:extLst>
          </p:cNvPr>
          <p:cNvSpPr/>
          <p:nvPr/>
        </p:nvSpPr>
        <p:spPr>
          <a:xfrm>
            <a:off x="2525260" y="2267339"/>
            <a:ext cx="365875" cy="37789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D5BA694-C6F9-4895-9C42-F593FBFA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"/>
    </mc:Choice>
    <mc:Fallback xmlns=""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73A232-1CAE-4AB7-ABE6-81060377DA2C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34653E-4277-4C3F-8909-7F3B894261D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인식이란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7B642BA-BF04-4E51-B5E6-F89EC68D9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88636E6-C841-45D8-B2B4-86F89DF8B26C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E5FC47D-1AF7-4ABC-9F2C-FE8FA108808E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83221-40CF-4D78-8DE9-6AAC0BA10638}"/>
              </a:ext>
            </a:extLst>
          </p:cNvPr>
          <p:cNvSpPr txBox="1"/>
          <p:nvPr/>
        </p:nvSpPr>
        <p:spPr>
          <a:xfrm>
            <a:off x="3496185" y="2828835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</a:t>
            </a:r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ko-KR" altLang="en-US" sz="7200" spc="-3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C8758-CFEC-4101-A6AE-9AEE57F9E1E1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287D3D0-4DE3-45C2-8F8E-F78C02995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1"/>
    </mc:Choice>
    <mc:Fallback xmlns="">
      <p:transition spd="slow" advTm="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8C5FBF-E558-49DC-976F-16461981C0E6}"/>
              </a:ext>
            </a:extLst>
          </p:cNvPr>
          <p:cNvSpPr txBox="1"/>
          <p:nvPr/>
        </p:nvSpPr>
        <p:spPr>
          <a:xfrm>
            <a:off x="5630167" y="468446"/>
            <a:ext cx="931665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인식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AA8B0-E571-4847-A454-BA0E4C234B99}"/>
              </a:ext>
            </a:extLst>
          </p:cNvPr>
          <p:cNvSpPr txBox="1"/>
          <p:nvPr/>
        </p:nvSpPr>
        <p:spPr>
          <a:xfrm>
            <a:off x="4398258" y="1110343"/>
            <a:ext cx="3395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안의 물체를 인식하거나 분류하는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C254B1-FDD9-4604-828C-AA5B63098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63" y="2905180"/>
            <a:ext cx="1570153" cy="1570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96BC1-C28F-4E4E-B548-01525F4669D7}"/>
              </a:ext>
            </a:extLst>
          </p:cNvPr>
          <p:cNvSpPr txBox="1"/>
          <p:nvPr/>
        </p:nvSpPr>
        <p:spPr>
          <a:xfrm>
            <a:off x="3164747" y="1553968"/>
            <a:ext cx="58625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 15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에서는 컨볼루션 신경망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(CNN)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이용한 영상 인식 방법을 학습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2781CE0-C339-439B-BB30-A2DDAA9D5D64}"/>
              </a:ext>
            </a:extLst>
          </p:cNvPr>
          <p:cNvSpPr/>
          <p:nvPr/>
        </p:nvSpPr>
        <p:spPr>
          <a:xfrm>
            <a:off x="4546904" y="3690256"/>
            <a:ext cx="447870" cy="32316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3FEE7-F49D-4487-8C1F-18BC05AC2DE0}"/>
              </a:ext>
            </a:extLst>
          </p:cNvPr>
          <p:cNvSpPr/>
          <p:nvPr/>
        </p:nvSpPr>
        <p:spPr>
          <a:xfrm>
            <a:off x="5235191" y="3636605"/>
            <a:ext cx="1570153" cy="430465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분류기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6D2CEBF-A760-4F19-8B48-53B12E8B2AFA}"/>
              </a:ext>
            </a:extLst>
          </p:cNvPr>
          <p:cNvSpPr/>
          <p:nvPr/>
        </p:nvSpPr>
        <p:spPr>
          <a:xfrm>
            <a:off x="7045761" y="3690254"/>
            <a:ext cx="447870" cy="32316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3D9CA-C859-470B-92CE-90A8005F75C9}"/>
              </a:ext>
            </a:extLst>
          </p:cNvPr>
          <p:cNvSpPr txBox="1"/>
          <p:nvPr/>
        </p:nvSpPr>
        <p:spPr>
          <a:xfrm>
            <a:off x="7763070" y="315064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83%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E46C96-EF1C-4D67-AD19-CF35D733405C}"/>
              </a:ext>
            </a:extLst>
          </p:cNvPr>
          <p:cNvSpPr txBox="1"/>
          <p:nvPr/>
        </p:nvSpPr>
        <p:spPr>
          <a:xfrm>
            <a:off x="7763070" y="35055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10%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6113A-449F-48DA-8DD5-54F9801B8818}"/>
              </a:ext>
            </a:extLst>
          </p:cNvPr>
          <p:cNvSpPr txBox="1"/>
          <p:nvPr/>
        </p:nvSpPr>
        <p:spPr>
          <a:xfrm>
            <a:off x="7763070" y="388240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모피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5%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E5638-1D29-40C6-BB31-F31DECDCF98B}"/>
              </a:ext>
            </a:extLst>
          </p:cNvPr>
          <p:cNvSpPr txBox="1"/>
          <p:nvPr/>
        </p:nvSpPr>
        <p:spPr>
          <a:xfrm>
            <a:off x="7763070" y="438682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6B8369-9D9E-4A6F-BCF8-3477EE9C8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2"/>
    </mc:Choice>
    <mc:Fallback xmlns="">
      <p:transition spd="slow" advTm="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3804C-70D0-4850-8924-5FCBD2BD735C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30C173-63C9-49C5-99D0-28CE16BC8E0A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영상 인식 시스템의 구조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899CD6F-0E47-4B23-B8D7-9E9B4BAE6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5"/>
    </mc:Choice>
    <mc:Fallback xmlns="">
      <p:transition spd="slow" advTm="4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12031-A85B-4A80-9A64-F858F061C2E3}"/>
              </a:ext>
            </a:extLst>
          </p:cNvPr>
          <p:cNvSpPr txBox="1"/>
          <p:nvPr/>
        </p:nvSpPr>
        <p:spPr>
          <a:xfrm>
            <a:off x="4684395" y="309825"/>
            <a:ext cx="2823209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영상 인식 시스템의 구조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F8C41D-FC54-48C8-83D6-CA364105F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8" y="1583594"/>
            <a:ext cx="1298855" cy="12988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5D50D2-7FD3-40AE-A160-02C74EECB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8" y="3975552"/>
            <a:ext cx="1298855" cy="12988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188E4E-3E23-478E-9938-06849072B239}"/>
              </a:ext>
            </a:extLst>
          </p:cNvPr>
          <p:cNvSpPr/>
          <p:nvPr/>
        </p:nvSpPr>
        <p:spPr>
          <a:xfrm>
            <a:off x="2836503" y="2547257"/>
            <a:ext cx="1623527" cy="1763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</a:t>
            </a:r>
            <a:b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(Preprocessing)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4C14B2-822F-4123-8B5F-DBDB36E46696}"/>
              </a:ext>
            </a:extLst>
          </p:cNvPr>
          <p:cNvSpPr/>
          <p:nvPr/>
        </p:nvSpPr>
        <p:spPr>
          <a:xfrm>
            <a:off x="5077402" y="2547257"/>
            <a:ext cx="1623527" cy="1763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</a:t>
            </a:r>
            <a:b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(Feature</a:t>
            </a:r>
            <a:b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Extraction)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47490-5706-4F74-AD9E-7FEEDDC2714A}"/>
              </a:ext>
            </a:extLst>
          </p:cNvPr>
          <p:cNvSpPr/>
          <p:nvPr/>
        </p:nvSpPr>
        <p:spPr>
          <a:xfrm>
            <a:off x="7318301" y="2547257"/>
            <a:ext cx="1623527" cy="17634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</a:t>
            </a:r>
            <a:b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(Classification)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DB4EA-27CE-4056-9093-7C87D8BA6C8B}"/>
              </a:ext>
            </a:extLst>
          </p:cNvPr>
          <p:cNvSpPr/>
          <p:nvPr/>
        </p:nvSpPr>
        <p:spPr>
          <a:xfrm>
            <a:off x="9731828" y="2677175"/>
            <a:ext cx="1184988" cy="4105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62CD5-0DFC-4638-BBEA-56E9F548A96E}"/>
              </a:ext>
            </a:extLst>
          </p:cNvPr>
          <p:cNvSpPr/>
          <p:nvPr/>
        </p:nvSpPr>
        <p:spPr>
          <a:xfrm>
            <a:off x="9731828" y="3770278"/>
            <a:ext cx="1184988" cy="4105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35AEA0-EAB2-46B9-B996-2D069F38FE7B}"/>
              </a:ext>
            </a:extLst>
          </p:cNvPr>
          <p:cNvCxnSpPr/>
          <p:nvPr/>
        </p:nvCxnSpPr>
        <p:spPr>
          <a:xfrm>
            <a:off x="2046503" y="2677175"/>
            <a:ext cx="538077" cy="541886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C8322F9-2094-4372-9ABF-250A1868C097}"/>
              </a:ext>
            </a:extLst>
          </p:cNvPr>
          <p:cNvCxnSpPr/>
          <p:nvPr/>
        </p:nvCxnSpPr>
        <p:spPr>
          <a:xfrm flipV="1">
            <a:off x="2172464" y="3798625"/>
            <a:ext cx="384124" cy="76440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E0AABE-655D-4A92-B200-A2EB1ACF949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460030" y="3429000"/>
            <a:ext cx="617372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61A0FA-8B72-4152-A4B7-0CCD0A79B45C}"/>
              </a:ext>
            </a:extLst>
          </p:cNvPr>
          <p:cNvCxnSpPr>
            <a:cxnSpLocks/>
          </p:cNvCxnSpPr>
          <p:nvPr/>
        </p:nvCxnSpPr>
        <p:spPr>
          <a:xfrm>
            <a:off x="6700929" y="3399452"/>
            <a:ext cx="617372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0259073-88B8-48E7-A204-9BB259C09B40}"/>
              </a:ext>
            </a:extLst>
          </p:cNvPr>
          <p:cNvCxnSpPr>
            <a:cxnSpLocks/>
          </p:cNvCxnSpPr>
          <p:nvPr/>
        </p:nvCxnSpPr>
        <p:spPr>
          <a:xfrm flipV="1">
            <a:off x="9128440" y="2948118"/>
            <a:ext cx="416776" cy="289958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D809E5-5FA9-4258-A01E-E75D440237DC}"/>
              </a:ext>
            </a:extLst>
          </p:cNvPr>
          <p:cNvCxnSpPr>
            <a:cxnSpLocks/>
          </p:cNvCxnSpPr>
          <p:nvPr/>
        </p:nvCxnSpPr>
        <p:spPr>
          <a:xfrm>
            <a:off x="9140117" y="3780316"/>
            <a:ext cx="430760" cy="205274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301FF5-43D1-4958-A177-E33727650DA0}"/>
              </a:ext>
            </a:extLst>
          </p:cNvPr>
          <p:cNvSpPr txBox="1"/>
          <p:nvPr/>
        </p:nvSpPr>
        <p:spPr>
          <a:xfrm>
            <a:off x="5335968" y="2241641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</a:t>
            </a:r>
            <a:r>
              <a:rPr lang="ko-KR" altLang="en-US" sz="15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추출기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A6F5C5-53C2-470B-95B0-3DD685993664}"/>
              </a:ext>
            </a:extLst>
          </p:cNvPr>
          <p:cNvSpPr txBox="1"/>
          <p:nvPr/>
        </p:nvSpPr>
        <p:spPr>
          <a:xfrm>
            <a:off x="7763477" y="224164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5B78A4-CE02-4C1F-B24F-22F9CC37E4E7}"/>
              </a:ext>
            </a:extLst>
          </p:cNvPr>
          <p:cNvSpPr txBox="1"/>
          <p:nvPr/>
        </p:nvSpPr>
        <p:spPr>
          <a:xfrm>
            <a:off x="641719" y="5656128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카메라가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동물의 영상을 캡처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751D9B9-10FE-4998-A915-40ADD4CD1CFA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320384" y="5933127"/>
            <a:ext cx="488132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1BAE08-662A-4A5D-A44B-D3FD6F51A357}"/>
              </a:ext>
            </a:extLst>
          </p:cNvPr>
          <p:cNvSpPr txBox="1"/>
          <p:nvPr/>
        </p:nvSpPr>
        <p:spPr>
          <a:xfrm>
            <a:off x="2808516" y="5656128"/>
            <a:ext cx="1853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잡음 제거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동물을 배경에서 분리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26EA47-C732-443A-8A46-7A4C91A4624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661908" y="5948010"/>
            <a:ext cx="559264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69C1CD-5BFB-4268-81D6-FE1314B2DC62}"/>
              </a:ext>
            </a:extLst>
          </p:cNvPr>
          <p:cNvSpPr txBox="1"/>
          <p:nvPr/>
        </p:nvSpPr>
        <p:spPr>
          <a:xfrm>
            <a:off x="5221172" y="5671011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동물들의 특징 값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56EACB-F00B-4355-B23A-6E3BB233590B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6725110" y="5948010"/>
            <a:ext cx="837586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B3FD141-4001-4C0D-B938-C0410A1BFEC2}"/>
              </a:ext>
            </a:extLst>
          </p:cNvPr>
          <p:cNvSpPr txBox="1"/>
          <p:nvPr/>
        </p:nvSpPr>
        <p:spPr>
          <a:xfrm>
            <a:off x="7562696" y="5671011"/>
            <a:ext cx="14558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값들이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분류기로 보내짐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45195-0D8B-4F9B-A078-6677723A9DD8}"/>
              </a:ext>
            </a:extLst>
          </p:cNvPr>
          <p:cNvSpPr txBox="1"/>
          <p:nvPr/>
        </p:nvSpPr>
        <p:spPr>
          <a:xfrm>
            <a:off x="9856130" y="5786427"/>
            <a:ext cx="883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최종판단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44CC507-5A3A-4216-9330-56F7ABCA35C8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9018544" y="5948010"/>
            <a:ext cx="837586" cy="0"/>
          </a:xfrm>
          <a:prstGeom prst="straightConnector1">
            <a:avLst/>
          </a:prstGeom>
          <a:ln w="28575"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6569190D-B9A6-466C-A0B8-FE9C2B7F60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00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1"/>
    </mc:Choice>
    <mc:Fallback xmlns="">
      <p:transition spd="slow" advTm="26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27" grpId="0"/>
      <p:bldP spid="28" grpId="0"/>
      <p:bldP spid="29" grpId="0"/>
      <p:bldP spid="33" grpId="0"/>
      <p:bldP spid="35" grpId="0"/>
      <p:bldP spid="38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CB248A-83E5-4962-8BE5-AEC58342CE3F}"/>
              </a:ext>
            </a:extLst>
          </p:cNvPr>
          <p:cNvSpPr/>
          <p:nvPr/>
        </p:nvSpPr>
        <p:spPr>
          <a:xfrm>
            <a:off x="6371732" y="1701239"/>
            <a:ext cx="4930339" cy="2780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735BA-9A9D-4811-8A24-87F79B10E66C}"/>
              </a:ext>
            </a:extLst>
          </p:cNvPr>
          <p:cNvSpPr/>
          <p:nvPr/>
        </p:nvSpPr>
        <p:spPr>
          <a:xfrm>
            <a:off x="821095" y="1707502"/>
            <a:ext cx="4930339" cy="2780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2C6448-67DD-48ED-A8C1-D7CA48DCC685}"/>
              </a:ext>
            </a:extLst>
          </p:cNvPr>
          <p:cNvGrpSpPr/>
          <p:nvPr/>
        </p:nvGrpSpPr>
        <p:grpSpPr>
          <a:xfrm>
            <a:off x="889929" y="1891151"/>
            <a:ext cx="4430089" cy="2441214"/>
            <a:chOff x="889929" y="2199061"/>
            <a:chExt cx="4430089" cy="2441214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F90DED48-B457-40B1-AB44-C0F0E8A3AA1E}"/>
                </a:ext>
              </a:extLst>
            </p:cNvPr>
            <p:cNvCxnSpPr/>
            <p:nvPr/>
          </p:nvCxnSpPr>
          <p:spPr>
            <a:xfrm flipV="1">
              <a:off x="1646867" y="2199061"/>
              <a:ext cx="0" cy="2094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FF5F358-590C-4799-9DC5-2DBAD9EC5DD3}"/>
                </a:ext>
              </a:extLst>
            </p:cNvPr>
            <p:cNvCxnSpPr>
              <a:cxnSpLocks/>
            </p:cNvCxnSpPr>
            <p:nvPr/>
          </p:nvCxnSpPr>
          <p:spPr>
            <a:xfrm>
              <a:off x="1646867" y="4293783"/>
              <a:ext cx="3673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7EB0A508-6422-430D-B762-5175536470AD}"/>
                </a:ext>
              </a:extLst>
            </p:cNvPr>
            <p:cNvSpPr/>
            <p:nvPr/>
          </p:nvSpPr>
          <p:spPr>
            <a:xfrm>
              <a:off x="1824149" y="2721575"/>
              <a:ext cx="2463282" cy="1558212"/>
            </a:xfrm>
            <a:custGeom>
              <a:avLst/>
              <a:gdLst>
                <a:gd name="connsiteX0" fmla="*/ 0 w 2463282"/>
                <a:gd name="connsiteY0" fmla="*/ 1558212 h 1558212"/>
                <a:gd name="connsiteX1" fmla="*/ 839755 w 2463282"/>
                <a:gd name="connsiteY1" fmla="*/ 0 h 1558212"/>
                <a:gd name="connsiteX2" fmla="*/ 2463282 w 2463282"/>
                <a:gd name="connsiteY2" fmla="*/ 1558212 h 155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3282" h="1558212">
                  <a:moveTo>
                    <a:pt x="0" y="1558212"/>
                  </a:moveTo>
                  <a:cubicBezTo>
                    <a:pt x="214604" y="779106"/>
                    <a:pt x="429208" y="0"/>
                    <a:pt x="839755" y="0"/>
                  </a:cubicBezTo>
                  <a:cubicBezTo>
                    <a:pt x="1250302" y="0"/>
                    <a:pt x="1856792" y="779106"/>
                    <a:pt x="2463282" y="1558212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CA4BEA0-2153-4273-8BBC-A98F551AD35B}"/>
                </a:ext>
              </a:extLst>
            </p:cNvPr>
            <p:cNvSpPr/>
            <p:nvPr/>
          </p:nvSpPr>
          <p:spPr>
            <a:xfrm>
              <a:off x="2850516" y="2749567"/>
              <a:ext cx="2071396" cy="1539551"/>
            </a:xfrm>
            <a:custGeom>
              <a:avLst/>
              <a:gdLst>
                <a:gd name="connsiteX0" fmla="*/ 0 w 2071396"/>
                <a:gd name="connsiteY0" fmla="*/ 1539551 h 1539551"/>
                <a:gd name="connsiteX1" fmla="*/ 1073021 w 2071396"/>
                <a:gd name="connsiteY1" fmla="*/ 0 h 1539551"/>
                <a:gd name="connsiteX2" fmla="*/ 2071396 w 2071396"/>
                <a:gd name="connsiteY2" fmla="*/ 1539551 h 153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1396" h="1539551">
                  <a:moveTo>
                    <a:pt x="0" y="1539551"/>
                  </a:moveTo>
                  <a:cubicBezTo>
                    <a:pt x="363894" y="769775"/>
                    <a:pt x="727788" y="0"/>
                    <a:pt x="1073021" y="0"/>
                  </a:cubicBezTo>
                  <a:cubicBezTo>
                    <a:pt x="1418254" y="0"/>
                    <a:pt x="1744825" y="769775"/>
                    <a:pt x="2071396" y="153955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90FE41-1E01-4732-97F9-0A44F877664A}"/>
                </a:ext>
              </a:extLst>
            </p:cNvPr>
            <p:cNvSpPr txBox="1"/>
            <p:nvPr/>
          </p:nvSpPr>
          <p:spPr>
            <a:xfrm>
              <a:off x="889929" y="2255044"/>
              <a:ext cx="7569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마리 수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FDB61-B092-46C8-931B-924CFC16E9DB}"/>
                </a:ext>
              </a:extLst>
            </p:cNvPr>
            <p:cNvSpPr txBox="1"/>
            <p:nvPr/>
          </p:nvSpPr>
          <p:spPr>
            <a:xfrm>
              <a:off x="4960624" y="4317110"/>
              <a:ext cx="3593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150838-5D47-4D04-8717-6F2D2E69CE84}"/>
                </a:ext>
              </a:extLst>
            </p:cNvPr>
            <p:cNvSpPr txBox="1"/>
            <p:nvPr/>
          </p:nvSpPr>
          <p:spPr>
            <a:xfrm>
              <a:off x="2323866" y="2404334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고양이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8CAAF0-9616-4B8C-AA3B-8E274FBF2CDD}"/>
                </a:ext>
              </a:extLst>
            </p:cNvPr>
            <p:cNvSpPr txBox="1"/>
            <p:nvPr/>
          </p:nvSpPr>
          <p:spPr>
            <a:xfrm>
              <a:off x="3642389" y="2443183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강아지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439DA6-3E66-4564-946B-E4EFC9952F8E}"/>
              </a:ext>
            </a:extLst>
          </p:cNvPr>
          <p:cNvSpPr txBox="1"/>
          <p:nvPr/>
        </p:nvSpPr>
        <p:spPr>
          <a:xfrm>
            <a:off x="4684395" y="309825"/>
            <a:ext cx="2823209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영상 인식 시스템의 구조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AB07117-E04C-490A-B153-EB3E790486B2}"/>
              </a:ext>
            </a:extLst>
          </p:cNvPr>
          <p:cNvGrpSpPr/>
          <p:nvPr/>
        </p:nvGrpSpPr>
        <p:grpSpPr>
          <a:xfrm>
            <a:off x="6371733" y="1891152"/>
            <a:ext cx="4430089" cy="2441214"/>
            <a:chOff x="5910859" y="2127380"/>
            <a:chExt cx="4430089" cy="2441214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8F6E023-FE41-430B-9424-20C7C94E5628}"/>
                </a:ext>
              </a:extLst>
            </p:cNvPr>
            <p:cNvCxnSpPr/>
            <p:nvPr/>
          </p:nvCxnSpPr>
          <p:spPr>
            <a:xfrm flipV="1">
              <a:off x="6667797" y="2127380"/>
              <a:ext cx="0" cy="2094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D5735F1-9943-4EFA-BE47-498C628BC0E9}"/>
                </a:ext>
              </a:extLst>
            </p:cNvPr>
            <p:cNvCxnSpPr>
              <a:cxnSpLocks/>
            </p:cNvCxnSpPr>
            <p:nvPr/>
          </p:nvCxnSpPr>
          <p:spPr>
            <a:xfrm>
              <a:off x="6667797" y="4222102"/>
              <a:ext cx="3673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3BEFA8E-E5D6-4F56-9832-B9D7A37F9AC5}"/>
                </a:ext>
              </a:extLst>
            </p:cNvPr>
            <p:cNvSpPr/>
            <p:nvPr/>
          </p:nvSpPr>
          <p:spPr>
            <a:xfrm>
              <a:off x="6779764" y="2677886"/>
              <a:ext cx="2071396" cy="1539551"/>
            </a:xfrm>
            <a:custGeom>
              <a:avLst/>
              <a:gdLst>
                <a:gd name="connsiteX0" fmla="*/ 0 w 2071396"/>
                <a:gd name="connsiteY0" fmla="*/ 1539551 h 1539551"/>
                <a:gd name="connsiteX1" fmla="*/ 1073021 w 2071396"/>
                <a:gd name="connsiteY1" fmla="*/ 0 h 1539551"/>
                <a:gd name="connsiteX2" fmla="*/ 2071396 w 2071396"/>
                <a:gd name="connsiteY2" fmla="*/ 1539551 h 153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1396" h="1539551">
                  <a:moveTo>
                    <a:pt x="0" y="1539551"/>
                  </a:moveTo>
                  <a:cubicBezTo>
                    <a:pt x="363894" y="769775"/>
                    <a:pt x="727788" y="0"/>
                    <a:pt x="1073021" y="0"/>
                  </a:cubicBezTo>
                  <a:cubicBezTo>
                    <a:pt x="1418254" y="0"/>
                    <a:pt x="1744825" y="769775"/>
                    <a:pt x="2071396" y="153955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F2BAAC-BBA7-43D0-81E0-9595AA4606AE}"/>
                </a:ext>
              </a:extLst>
            </p:cNvPr>
            <p:cNvSpPr txBox="1"/>
            <p:nvPr/>
          </p:nvSpPr>
          <p:spPr>
            <a:xfrm>
              <a:off x="5910859" y="2183363"/>
              <a:ext cx="7569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마리 수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5E7260-5423-4EC2-B07F-61877223BF5A}"/>
                </a:ext>
              </a:extLst>
            </p:cNvPr>
            <p:cNvSpPr txBox="1"/>
            <p:nvPr/>
          </p:nvSpPr>
          <p:spPr>
            <a:xfrm>
              <a:off x="9806827" y="4245429"/>
              <a:ext cx="5341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밝기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87FEDD-CF83-447F-9514-91DB2B5F70D4}"/>
                </a:ext>
              </a:extLst>
            </p:cNvPr>
            <p:cNvSpPr txBox="1"/>
            <p:nvPr/>
          </p:nvSpPr>
          <p:spPr>
            <a:xfrm>
              <a:off x="8751977" y="2352841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고양이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0CED8D-8007-4F61-B3EF-24C969BF0B3E}"/>
                </a:ext>
              </a:extLst>
            </p:cNvPr>
            <p:cNvSpPr txBox="1"/>
            <p:nvPr/>
          </p:nvSpPr>
          <p:spPr>
            <a:xfrm>
              <a:off x="7549507" y="2360334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강아지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67212A00-B8C9-47BB-8AE4-D580801C4062}"/>
                </a:ext>
              </a:extLst>
            </p:cNvPr>
            <p:cNvSpPr/>
            <p:nvPr/>
          </p:nvSpPr>
          <p:spPr>
            <a:xfrm>
              <a:off x="8257592" y="2649894"/>
              <a:ext cx="1754155" cy="1567543"/>
            </a:xfrm>
            <a:custGeom>
              <a:avLst/>
              <a:gdLst>
                <a:gd name="connsiteX0" fmla="*/ 0 w 1754155"/>
                <a:gd name="connsiteY0" fmla="*/ 1511561 h 1511561"/>
                <a:gd name="connsiteX1" fmla="*/ 727788 w 1754155"/>
                <a:gd name="connsiteY1" fmla="*/ 2 h 1511561"/>
                <a:gd name="connsiteX2" fmla="*/ 1754155 w 1754155"/>
                <a:gd name="connsiteY2" fmla="*/ 1502230 h 151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155" h="1511561">
                  <a:moveTo>
                    <a:pt x="0" y="1511561"/>
                  </a:moveTo>
                  <a:cubicBezTo>
                    <a:pt x="217714" y="756559"/>
                    <a:pt x="435429" y="1557"/>
                    <a:pt x="727788" y="2"/>
                  </a:cubicBezTo>
                  <a:cubicBezTo>
                    <a:pt x="1020147" y="-1553"/>
                    <a:pt x="1387151" y="750338"/>
                    <a:pt x="1754155" y="150223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DAEC9BD-9A37-4B16-8252-B4698EEEA0B3}"/>
              </a:ext>
            </a:extLst>
          </p:cNvPr>
          <p:cNvSpPr txBox="1"/>
          <p:nvPr/>
        </p:nvSpPr>
        <p:spPr>
          <a:xfrm>
            <a:off x="2371590" y="1280702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키를 특징으로 사용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BAEFA-5825-4B3D-A976-B960E0C63D1A}"/>
              </a:ext>
            </a:extLst>
          </p:cNvPr>
          <p:cNvSpPr txBox="1"/>
          <p:nvPr/>
        </p:nvSpPr>
        <p:spPr>
          <a:xfrm>
            <a:off x="7810818" y="1286045"/>
            <a:ext cx="20521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밝기를 특징으로 사용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59A10-C71E-4072-86D8-A6D0A5E6875F}"/>
              </a:ext>
            </a:extLst>
          </p:cNvPr>
          <p:cNvSpPr txBox="1"/>
          <p:nvPr/>
        </p:nvSpPr>
        <p:spPr>
          <a:xfrm>
            <a:off x="3744232" y="5808983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강아지와 고양이를 더 잘 구분할 수 있는 방법은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69395-0173-4724-8506-9A8312916195}"/>
              </a:ext>
            </a:extLst>
          </p:cNvPr>
          <p:cNvSpPr txBox="1"/>
          <p:nvPr/>
        </p:nvSpPr>
        <p:spPr>
          <a:xfrm>
            <a:off x="1389753" y="4592589"/>
            <a:ext cx="3793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상대적으로 겹치는 부분이 많아 분류 신뢰성 ↓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B44DA-0449-40F0-A63E-A588570C4B5E}"/>
              </a:ext>
            </a:extLst>
          </p:cNvPr>
          <p:cNvSpPr txBox="1"/>
          <p:nvPr/>
        </p:nvSpPr>
        <p:spPr>
          <a:xfrm>
            <a:off x="7077140" y="4592589"/>
            <a:ext cx="3395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특징을 한가지 더해도 겹치는 부분이 존재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D7F9EAA-251D-4300-85B3-BD6E21035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6"/>
    </mc:Choice>
    <mc:Fallback xmlns="">
      <p:transition spd="slow" advTm="1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E903F95-2D3C-4E12-8F17-E883AE538462}"/>
              </a:ext>
            </a:extLst>
          </p:cNvPr>
          <p:cNvSpPr/>
          <p:nvPr/>
        </p:nvSpPr>
        <p:spPr>
          <a:xfrm>
            <a:off x="4541285" y="1418252"/>
            <a:ext cx="3109429" cy="2903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0B097-4E18-4F97-BFDC-961E08B39B84}"/>
              </a:ext>
            </a:extLst>
          </p:cNvPr>
          <p:cNvSpPr txBox="1"/>
          <p:nvPr/>
        </p:nvSpPr>
        <p:spPr>
          <a:xfrm>
            <a:off x="4684395" y="309825"/>
            <a:ext cx="2823209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영상 인식 시스템의 구조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EA652-6E00-48B7-A778-E08179D0E251}"/>
              </a:ext>
            </a:extLst>
          </p:cNvPr>
          <p:cNvSpPr txBox="1"/>
          <p:nvPr/>
        </p:nvSpPr>
        <p:spPr>
          <a:xfrm>
            <a:off x="6705743" y="2517142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A907FAD-1F31-4DAE-AE95-70444E6286B8}"/>
              </a:ext>
            </a:extLst>
          </p:cNvPr>
          <p:cNvCxnSpPr/>
          <p:nvPr/>
        </p:nvCxnSpPr>
        <p:spPr>
          <a:xfrm flipV="1">
            <a:off x="4974106" y="1723201"/>
            <a:ext cx="0" cy="2094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2DDE05-849E-440D-831A-25AE9E770C96}"/>
              </a:ext>
            </a:extLst>
          </p:cNvPr>
          <p:cNvCxnSpPr>
            <a:cxnSpLocks/>
          </p:cNvCxnSpPr>
          <p:nvPr/>
        </p:nvCxnSpPr>
        <p:spPr>
          <a:xfrm>
            <a:off x="4974106" y="3817923"/>
            <a:ext cx="22580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83E585-FEE6-49A8-A06F-909EA0C935AD}"/>
              </a:ext>
            </a:extLst>
          </p:cNvPr>
          <p:cNvSpPr txBox="1"/>
          <p:nvPr/>
        </p:nvSpPr>
        <p:spPr>
          <a:xfrm>
            <a:off x="6830470" y="3922368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밝기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462F8-0AA9-4C01-8281-8B357E0CED54}"/>
              </a:ext>
            </a:extLst>
          </p:cNvPr>
          <p:cNvSpPr txBox="1"/>
          <p:nvPr/>
        </p:nvSpPr>
        <p:spPr>
          <a:xfrm>
            <a:off x="4582449" y="1742037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1B339-D0D1-4912-820C-A9A117F32A2D}"/>
              </a:ext>
            </a:extLst>
          </p:cNvPr>
          <p:cNvSpPr txBox="1"/>
          <p:nvPr/>
        </p:nvSpPr>
        <p:spPr>
          <a:xfrm>
            <a:off x="5648615" y="1583574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EDA286-90E2-43AD-9064-9A4BE4D6073C}"/>
              </a:ext>
            </a:extLst>
          </p:cNvPr>
          <p:cNvSpPr/>
          <p:nvPr/>
        </p:nvSpPr>
        <p:spPr>
          <a:xfrm>
            <a:off x="5296096" y="1903619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E67A4A-FA7E-44CA-A617-06FCEB2EB02B}"/>
              </a:ext>
            </a:extLst>
          </p:cNvPr>
          <p:cNvSpPr/>
          <p:nvPr/>
        </p:nvSpPr>
        <p:spPr>
          <a:xfrm>
            <a:off x="5197846" y="2213655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FEED078-5A35-4425-BA68-0ABB56112A61}"/>
              </a:ext>
            </a:extLst>
          </p:cNvPr>
          <p:cNvSpPr/>
          <p:nvPr/>
        </p:nvSpPr>
        <p:spPr>
          <a:xfrm>
            <a:off x="5535984" y="2109372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18C007-7514-4259-B708-BF167AEA66C6}"/>
              </a:ext>
            </a:extLst>
          </p:cNvPr>
          <p:cNvSpPr/>
          <p:nvPr/>
        </p:nvSpPr>
        <p:spPr>
          <a:xfrm>
            <a:off x="5688384" y="2261772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4E5BBEF-27C2-49EC-A1C4-0E2A9A760299}"/>
              </a:ext>
            </a:extLst>
          </p:cNvPr>
          <p:cNvSpPr/>
          <p:nvPr/>
        </p:nvSpPr>
        <p:spPr>
          <a:xfrm>
            <a:off x="5648615" y="2482119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F2F0BE0-CAC0-4C20-B610-A187AEA7B518}"/>
              </a:ext>
            </a:extLst>
          </p:cNvPr>
          <p:cNvSpPr/>
          <p:nvPr/>
        </p:nvSpPr>
        <p:spPr>
          <a:xfrm>
            <a:off x="5296096" y="2607503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5142425-04D1-43FF-9DE4-06751BF610C0}"/>
              </a:ext>
            </a:extLst>
          </p:cNvPr>
          <p:cNvSpPr/>
          <p:nvPr/>
        </p:nvSpPr>
        <p:spPr>
          <a:xfrm>
            <a:off x="5639259" y="2880549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D7B569D-E96D-46B0-BB25-2EFEAD92DBAD}"/>
              </a:ext>
            </a:extLst>
          </p:cNvPr>
          <p:cNvSpPr/>
          <p:nvPr/>
        </p:nvSpPr>
        <p:spPr>
          <a:xfrm>
            <a:off x="5894934" y="2929674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9EE3101-61F8-4468-852A-4E322AC3F39F}"/>
              </a:ext>
            </a:extLst>
          </p:cNvPr>
          <p:cNvSpPr/>
          <p:nvPr/>
        </p:nvSpPr>
        <p:spPr>
          <a:xfrm>
            <a:off x="5844990" y="2414734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C1F9991-7D89-4616-9964-DC4CD6E7E01E}"/>
              </a:ext>
            </a:extLst>
          </p:cNvPr>
          <p:cNvSpPr/>
          <p:nvPr/>
        </p:nvSpPr>
        <p:spPr>
          <a:xfrm>
            <a:off x="5271450" y="3114463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51ADD-D9EE-43E9-9E0A-B887032C801E}"/>
              </a:ext>
            </a:extLst>
          </p:cNvPr>
          <p:cNvSpPr/>
          <p:nvPr/>
        </p:nvSpPr>
        <p:spPr>
          <a:xfrm>
            <a:off x="5234267" y="2880549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FFE7CC0-C21E-438E-88B4-ED24CA71EDE2}"/>
              </a:ext>
            </a:extLst>
          </p:cNvPr>
          <p:cNvSpPr/>
          <p:nvPr/>
        </p:nvSpPr>
        <p:spPr>
          <a:xfrm>
            <a:off x="5844990" y="2647361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BB2A893-F6D2-4FA0-8448-1458B66188A0}"/>
              </a:ext>
            </a:extLst>
          </p:cNvPr>
          <p:cNvSpPr/>
          <p:nvPr/>
        </p:nvSpPr>
        <p:spPr>
          <a:xfrm>
            <a:off x="5786122" y="3373942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C63D44F-94CE-48D7-82F9-F4A98B38E865}"/>
              </a:ext>
            </a:extLst>
          </p:cNvPr>
          <p:cNvSpPr/>
          <p:nvPr/>
        </p:nvSpPr>
        <p:spPr>
          <a:xfrm>
            <a:off x="5531451" y="3373942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F2E20A52-7D95-4612-820A-1F93F1D8249D}"/>
              </a:ext>
            </a:extLst>
          </p:cNvPr>
          <p:cNvSpPr/>
          <p:nvPr/>
        </p:nvSpPr>
        <p:spPr>
          <a:xfrm>
            <a:off x="5473279" y="1810140"/>
            <a:ext cx="1380931" cy="1978090"/>
          </a:xfrm>
          <a:custGeom>
            <a:avLst/>
            <a:gdLst>
              <a:gd name="connsiteX0" fmla="*/ 0 w 1380931"/>
              <a:gd name="connsiteY0" fmla="*/ 1978090 h 1978090"/>
              <a:gd name="connsiteX1" fmla="*/ 177282 w 1380931"/>
              <a:gd name="connsiteY1" fmla="*/ 1744824 h 1978090"/>
              <a:gd name="connsiteX2" fmla="*/ 485192 w 1380931"/>
              <a:gd name="connsiteY2" fmla="*/ 1707502 h 1978090"/>
              <a:gd name="connsiteX3" fmla="*/ 550507 w 1380931"/>
              <a:gd name="connsiteY3" fmla="*/ 1576873 h 1978090"/>
              <a:gd name="connsiteX4" fmla="*/ 130629 w 1380931"/>
              <a:gd name="connsiteY4" fmla="*/ 1436914 h 1978090"/>
              <a:gd name="connsiteX5" fmla="*/ 139960 w 1380931"/>
              <a:gd name="connsiteY5" fmla="*/ 1250302 h 1978090"/>
              <a:gd name="connsiteX6" fmla="*/ 699796 w 1380931"/>
              <a:gd name="connsiteY6" fmla="*/ 1306286 h 1978090"/>
              <a:gd name="connsiteX7" fmla="*/ 849086 w 1380931"/>
              <a:gd name="connsiteY7" fmla="*/ 1091682 h 1978090"/>
              <a:gd name="connsiteX8" fmla="*/ 933062 w 1380931"/>
              <a:gd name="connsiteY8" fmla="*/ 951722 h 1978090"/>
              <a:gd name="connsiteX9" fmla="*/ 578498 w 1380931"/>
              <a:gd name="connsiteY9" fmla="*/ 839755 h 1978090"/>
              <a:gd name="connsiteX10" fmla="*/ 597160 w 1380931"/>
              <a:gd name="connsiteY10" fmla="*/ 681135 h 1978090"/>
              <a:gd name="connsiteX11" fmla="*/ 989045 w 1380931"/>
              <a:gd name="connsiteY11" fmla="*/ 699796 h 1978090"/>
              <a:gd name="connsiteX12" fmla="*/ 961053 w 1380931"/>
              <a:gd name="connsiteY12" fmla="*/ 541175 h 1978090"/>
              <a:gd name="connsiteX13" fmla="*/ 615821 w 1380931"/>
              <a:gd name="connsiteY13" fmla="*/ 447869 h 1978090"/>
              <a:gd name="connsiteX14" fmla="*/ 475862 w 1380931"/>
              <a:gd name="connsiteY14" fmla="*/ 438539 h 1978090"/>
              <a:gd name="connsiteX15" fmla="*/ 373225 w 1380931"/>
              <a:gd name="connsiteY15" fmla="*/ 289249 h 1978090"/>
              <a:gd name="connsiteX16" fmla="*/ 559837 w 1380931"/>
              <a:gd name="connsiteY16" fmla="*/ 214604 h 1978090"/>
              <a:gd name="connsiteX17" fmla="*/ 709127 w 1380931"/>
              <a:gd name="connsiteY17" fmla="*/ 326571 h 1978090"/>
              <a:gd name="connsiteX18" fmla="*/ 989045 w 1380931"/>
              <a:gd name="connsiteY18" fmla="*/ 373224 h 1978090"/>
              <a:gd name="connsiteX19" fmla="*/ 1138335 w 1380931"/>
              <a:gd name="connsiteY19" fmla="*/ 158620 h 1978090"/>
              <a:gd name="connsiteX20" fmla="*/ 1380931 w 1380931"/>
              <a:gd name="connsiteY20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80931" h="1978090">
                <a:moveTo>
                  <a:pt x="0" y="1978090"/>
                </a:moveTo>
                <a:cubicBezTo>
                  <a:pt x="48208" y="1884006"/>
                  <a:pt x="96417" y="1789922"/>
                  <a:pt x="177282" y="1744824"/>
                </a:cubicBezTo>
                <a:cubicBezTo>
                  <a:pt x="258147" y="1699726"/>
                  <a:pt x="422988" y="1735494"/>
                  <a:pt x="485192" y="1707502"/>
                </a:cubicBezTo>
                <a:cubicBezTo>
                  <a:pt x="547396" y="1679510"/>
                  <a:pt x="609601" y="1621971"/>
                  <a:pt x="550507" y="1576873"/>
                </a:cubicBezTo>
                <a:cubicBezTo>
                  <a:pt x="491413" y="1531775"/>
                  <a:pt x="199054" y="1491343"/>
                  <a:pt x="130629" y="1436914"/>
                </a:cubicBezTo>
                <a:cubicBezTo>
                  <a:pt x="62204" y="1382485"/>
                  <a:pt x="45099" y="1272073"/>
                  <a:pt x="139960" y="1250302"/>
                </a:cubicBezTo>
                <a:cubicBezTo>
                  <a:pt x="234821" y="1228531"/>
                  <a:pt x="581608" y="1332723"/>
                  <a:pt x="699796" y="1306286"/>
                </a:cubicBezTo>
                <a:cubicBezTo>
                  <a:pt x="817984" y="1279849"/>
                  <a:pt x="810208" y="1150776"/>
                  <a:pt x="849086" y="1091682"/>
                </a:cubicBezTo>
                <a:cubicBezTo>
                  <a:pt x="887964" y="1032588"/>
                  <a:pt x="978160" y="993710"/>
                  <a:pt x="933062" y="951722"/>
                </a:cubicBezTo>
                <a:cubicBezTo>
                  <a:pt x="887964" y="909734"/>
                  <a:pt x="634482" y="884853"/>
                  <a:pt x="578498" y="839755"/>
                </a:cubicBezTo>
                <a:cubicBezTo>
                  <a:pt x="522514" y="794657"/>
                  <a:pt x="528736" y="704461"/>
                  <a:pt x="597160" y="681135"/>
                </a:cubicBezTo>
                <a:cubicBezTo>
                  <a:pt x="665585" y="657808"/>
                  <a:pt x="928396" y="723123"/>
                  <a:pt x="989045" y="699796"/>
                </a:cubicBezTo>
                <a:cubicBezTo>
                  <a:pt x="1049694" y="676469"/>
                  <a:pt x="1023257" y="583163"/>
                  <a:pt x="961053" y="541175"/>
                </a:cubicBezTo>
                <a:cubicBezTo>
                  <a:pt x="898849" y="499187"/>
                  <a:pt x="696686" y="464975"/>
                  <a:pt x="615821" y="447869"/>
                </a:cubicBezTo>
                <a:cubicBezTo>
                  <a:pt x="534956" y="430763"/>
                  <a:pt x="516295" y="464976"/>
                  <a:pt x="475862" y="438539"/>
                </a:cubicBezTo>
                <a:cubicBezTo>
                  <a:pt x="435429" y="412102"/>
                  <a:pt x="359229" y="326571"/>
                  <a:pt x="373225" y="289249"/>
                </a:cubicBezTo>
                <a:cubicBezTo>
                  <a:pt x="387221" y="251927"/>
                  <a:pt x="503853" y="208384"/>
                  <a:pt x="559837" y="214604"/>
                </a:cubicBezTo>
                <a:cubicBezTo>
                  <a:pt x="615821" y="220824"/>
                  <a:pt x="637592" y="300134"/>
                  <a:pt x="709127" y="326571"/>
                </a:cubicBezTo>
                <a:cubicBezTo>
                  <a:pt x="780662" y="353008"/>
                  <a:pt x="917510" y="401216"/>
                  <a:pt x="989045" y="373224"/>
                </a:cubicBezTo>
                <a:cubicBezTo>
                  <a:pt x="1060580" y="345232"/>
                  <a:pt x="1073021" y="220824"/>
                  <a:pt x="1138335" y="158620"/>
                </a:cubicBezTo>
                <a:cubicBezTo>
                  <a:pt x="1203649" y="96416"/>
                  <a:pt x="1292290" y="48208"/>
                  <a:pt x="1380931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D14850-7E9F-4499-B213-E75D9A599E80}"/>
              </a:ext>
            </a:extLst>
          </p:cNvPr>
          <p:cNvSpPr/>
          <p:nvPr/>
        </p:nvSpPr>
        <p:spPr>
          <a:xfrm>
            <a:off x="5332517" y="3472192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5B7488-21C8-4C89-9A61-8921E29FB42B}"/>
              </a:ext>
            </a:extLst>
          </p:cNvPr>
          <p:cNvSpPr/>
          <p:nvPr/>
        </p:nvSpPr>
        <p:spPr>
          <a:xfrm>
            <a:off x="5541009" y="2733912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793789-0422-4CE5-A2AC-0A9017561CFD}"/>
              </a:ext>
            </a:extLst>
          </p:cNvPr>
          <p:cNvSpPr/>
          <p:nvPr/>
        </p:nvSpPr>
        <p:spPr>
          <a:xfrm>
            <a:off x="6121744" y="2956064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3A1400F-0CBB-44CA-89E9-BC534004F8CC}"/>
              </a:ext>
            </a:extLst>
          </p:cNvPr>
          <p:cNvSpPr/>
          <p:nvPr/>
        </p:nvSpPr>
        <p:spPr>
          <a:xfrm>
            <a:off x="6123868" y="2761798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3D9B8EC-BD9C-41D0-A293-6A2C7B0997F8}"/>
              </a:ext>
            </a:extLst>
          </p:cNvPr>
          <p:cNvSpPr/>
          <p:nvPr/>
        </p:nvSpPr>
        <p:spPr>
          <a:xfrm>
            <a:off x="6266647" y="2367928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67C07D3-FA19-49EE-8419-96EA756C9881}"/>
              </a:ext>
            </a:extLst>
          </p:cNvPr>
          <p:cNvSpPr/>
          <p:nvPr/>
        </p:nvSpPr>
        <p:spPr>
          <a:xfrm>
            <a:off x="5982165" y="2323431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948434F-284C-454E-A8E6-5962AC307CA2}"/>
              </a:ext>
            </a:extLst>
          </p:cNvPr>
          <p:cNvSpPr/>
          <p:nvPr/>
        </p:nvSpPr>
        <p:spPr>
          <a:xfrm>
            <a:off x="6347498" y="2016198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0F034EE-F8F8-4FEF-8885-DE1FC7816B22}"/>
              </a:ext>
            </a:extLst>
          </p:cNvPr>
          <p:cNvSpPr/>
          <p:nvPr/>
        </p:nvSpPr>
        <p:spPr>
          <a:xfrm>
            <a:off x="6553343" y="1805369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4691232-542D-4AD5-A6D8-7646368AC59F}"/>
              </a:ext>
            </a:extLst>
          </p:cNvPr>
          <p:cNvSpPr/>
          <p:nvPr/>
        </p:nvSpPr>
        <p:spPr>
          <a:xfrm>
            <a:off x="5716663" y="1929893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CCBFE76-4CA8-47CD-A712-BABCC99FAC64}"/>
              </a:ext>
            </a:extLst>
          </p:cNvPr>
          <p:cNvSpPr/>
          <p:nvPr/>
        </p:nvSpPr>
        <p:spPr>
          <a:xfrm>
            <a:off x="6038036" y="1868770"/>
            <a:ext cx="98250" cy="98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651CF-C894-48E9-9E05-9A33F678F2E2}"/>
              </a:ext>
            </a:extLst>
          </p:cNvPr>
          <p:cNvSpPr/>
          <p:nvPr/>
        </p:nvSpPr>
        <p:spPr>
          <a:xfrm>
            <a:off x="6723581" y="2414734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45E9F8-9223-4B11-9036-C64E54397E6E}"/>
              </a:ext>
            </a:extLst>
          </p:cNvPr>
          <p:cNvSpPr/>
          <p:nvPr/>
        </p:nvSpPr>
        <p:spPr>
          <a:xfrm>
            <a:off x="5686595" y="3131557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F01AA0C-D397-4CC4-BBF4-BB4313DD14E3}"/>
              </a:ext>
            </a:extLst>
          </p:cNvPr>
          <p:cNvSpPr/>
          <p:nvPr/>
        </p:nvSpPr>
        <p:spPr>
          <a:xfrm>
            <a:off x="6092266" y="3150330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A93404-6A13-4E7D-B7A9-E742EC0C4BD8}"/>
              </a:ext>
            </a:extLst>
          </p:cNvPr>
          <p:cNvSpPr/>
          <p:nvPr/>
        </p:nvSpPr>
        <p:spPr>
          <a:xfrm>
            <a:off x="5686595" y="3581086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DA8F95F-C2EB-4216-A688-C9A7E1C5D17A}"/>
              </a:ext>
            </a:extLst>
          </p:cNvPr>
          <p:cNvSpPr/>
          <p:nvPr/>
        </p:nvSpPr>
        <p:spPr>
          <a:xfrm>
            <a:off x="6039610" y="3645058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F1E2731-328F-4830-BEFD-BA61C53BB51C}"/>
              </a:ext>
            </a:extLst>
          </p:cNvPr>
          <p:cNvSpPr/>
          <p:nvPr/>
        </p:nvSpPr>
        <p:spPr>
          <a:xfrm>
            <a:off x="6656618" y="3477217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9FC69F-68D6-4E25-8609-D422F3A6ACCE}"/>
              </a:ext>
            </a:extLst>
          </p:cNvPr>
          <p:cNvSpPr/>
          <p:nvPr/>
        </p:nvSpPr>
        <p:spPr>
          <a:xfrm>
            <a:off x="6641649" y="2876099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26B75C-3A99-497E-91E6-604CC8556D30}"/>
              </a:ext>
            </a:extLst>
          </p:cNvPr>
          <p:cNvSpPr/>
          <p:nvPr/>
        </p:nvSpPr>
        <p:spPr>
          <a:xfrm>
            <a:off x="6346602" y="3631484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812D5-45C8-496C-AAC3-88F9C07DFD01}"/>
              </a:ext>
            </a:extLst>
          </p:cNvPr>
          <p:cNvSpPr/>
          <p:nvPr/>
        </p:nvSpPr>
        <p:spPr>
          <a:xfrm>
            <a:off x="6969276" y="2832162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3B0CBE-D200-4256-8E3E-7BC67CBBA750}"/>
              </a:ext>
            </a:extLst>
          </p:cNvPr>
          <p:cNvSpPr/>
          <p:nvPr/>
        </p:nvSpPr>
        <p:spPr>
          <a:xfrm>
            <a:off x="6932467" y="3581086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1CD4FC-FF1A-47C6-9843-C2D9A285D266}"/>
              </a:ext>
            </a:extLst>
          </p:cNvPr>
          <p:cNvSpPr/>
          <p:nvPr/>
        </p:nvSpPr>
        <p:spPr>
          <a:xfrm>
            <a:off x="6879431" y="3157499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3B26EB-A286-4BFE-A768-0884D62DF55B}"/>
              </a:ext>
            </a:extLst>
          </p:cNvPr>
          <p:cNvSpPr/>
          <p:nvPr/>
        </p:nvSpPr>
        <p:spPr>
          <a:xfrm>
            <a:off x="6220797" y="2558378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235A82-7EDA-40CB-A2F2-E70EDCC16946}"/>
              </a:ext>
            </a:extLst>
          </p:cNvPr>
          <p:cNvSpPr/>
          <p:nvPr/>
        </p:nvSpPr>
        <p:spPr>
          <a:xfrm>
            <a:off x="5972223" y="2082782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FC2BF4A-23DD-4E53-B624-3DB6B66ABF55}"/>
              </a:ext>
            </a:extLst>
          </p:cNvPr>
          <p:cNvSpPr/>
          <p:nvPr/>
        </p:nvSpPr>
        <p:spPr>
          <a:xfrm>
            <a:off x="6772706" y="2075313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2FB335-EFA7-45E1-B8CD-C507D17F92B7}"/>
              </a:ext>
            </a:extLst>
          </p:cNvPr>
          <p:cNvSpPr/>
          <p:nvPr/>
        </p:nvSpPr>
        <p:spPr>
          <a:xfrm>
            <a:off x="6256159" y="3376352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616139-0C10-4F16-99BA-9D9BA7F18CA9}"/>
              </a:ext>
            </a:extLst>
          </p:cNvPr>
          <p:cNvSpPr/>
          <p:nvPr/>
        </p:nvSpPr>
        <p:spPr>
          <a:xfrm>
            <a:off x="6413136" y="3065338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8DEDE6C-4CEE-404E-A2C6-BD387742ABF9}"/>
              </a:ext>
            </a:extLst>
          </p:cNvPr>
          <p:cNvSpPr/>
          <p:nvPr/>
        </p:nvSpPr>
        <p:spPr>
          <a:xfrm>
            <a:off x="6592508" y="2599967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7B3440-0848-43D6-AAA0-DB2765C45BEB}"/>
              </a:ext>
            </a:extLst>
          </p:cNvPr>
          <p:cNvSpPr/>
          <p:nvPr/>
        </p:nvSpPr>
        <p:spPr>
          <a:xfrm>
            <a:off x="6553343" y="2228299"/>
            <a:ext cx="98250" cy="982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9EB7DA3-D7E7-48CB-96CA-23AFADA7FE73}"/>
                  </a:ext>
                </a:extLst>
              </p:cNvPr>
              <p:cNvSpPr txBox="1"/>
              <p:nvPr/>
            </p:nvSpPr>
            <p:spPr>
              <a:xfrm>
                <a:off x="5656539" y="4509973"/>
                <a:ext cx="923330" cy="47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𝑥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9EB7DA3-D7E7-48CB-96CA-23AFADA7F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39" y="4509973"/>
                <a:ext cx="923330" cy="476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9BD408C4-8BCD-4960-B0BA-E0D50425B4A1}"/>
              </a:ext>
            </a:extLst>
          </p:cNvPr>
          <p:cNvSpPr txBox="1"/>
          <p:nvPr/>
        </p:nvSpPr>
        <p:spPr>
          <a:xfrm>
            <a:off x="4886351" y="1062293"/>
            <a:ext cx="24016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키와 밝기를 특징으로 사용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BB976927-07EB-4D0C-BF62-07AE9B5576C3}"/>
                  </a:ext>
                </a:extLst>
              </p:cNvPr>
              <p:cNvSpPr/>
              <p:nvPr/>
            </p:nvSpPr>
            <p:spPr>
              <a:xfrm>
                <a:off x="4587309" y="1948701"/>
                <a:ext cx="4041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00" i="1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BB976927-07EB-4D0C-BF62-07AE9B557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309" y="1948701"/>
                <a:ext cx="404149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2446909D-5298-42CE-958E-F13FDFF8FA34}"/>
                  </a:ext>
                </a:extLst>
              </p:cNvPr>
              <p:cNvSpPr/>
              <p:nvPr/>
            </p:nvSpPr>
            <p:spPr>
              <a:xfrm>
                <a:off x="6544347" y="3904247"/>
                <a:ext cx="40799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2446909D-5298-42CE-958E-F13FDFF8F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47" y="3904247"/>
                <a:ext cx="407996" cy="292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B32FD469-147A-487C-B20D-C0E423FA4CBC}"/>
              </a:ext>
            </a:extLst>
          </p:cNvPr>
          <p:cNvSpPr txBox="1"/>
          <p:nvPr/>
        </p:nvSpPr>
        <p:spPr>
          <a:xfrm>
            <a:off x="3091990" y="5031195"/>
            <a:ext cx="60885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추출기는 입력 영상을 다음과 같은 특징 벡터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(Feature Vector)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변환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54ED70A-A62D-4AE6-A99C-E75B47768F11}"/>
              </a:ext>
            </a:extLst>
          </p:cNvPr>
          <p:cNvSpPr txBox="1"/>
          <p:nvPr/>
        </p:nvSpPr>
        <p:spPr>
          <a:xfrm>
            <a:off x="3429429" y="5415599"/>
            <a:ext cx="54137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벡터들이 존재하는 공간을 특징 공간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(Feature Space)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함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549F2DA-AAF0-4569-923B-D653DEF8B301}"/>
              </a:ext>
            </a:extLst>
          </p:cNvPr>
          <p:cNvSpPr txBox="1"/>
          <p:nvPr/>
        </p:nvSpPr>
        <p:spPr>
          <a:xfrm>
            <a:off x="7650714" y="1564100"/>
            <a:ext cx="25795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판단 경계선</a:t>
            </a:r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(Decision Boundary)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8" name="연결선: 구부러짐 137">
            <a:extLst>
              <a:ext uri="{FF2B5EF4-FFF2-40B4-BE49-F238E27FC236}">
                <a16:creationId xmlns:a16="http://schemas.microsoft.com/office/drawing/2014/main" id="{ACF00956-5AE0-4DC1-85E5-4AE333178E1D}"/>
              </a:ext>
            </a:extLst>
          </p:cNvPr>
          <p:cNvCxnSpPr>
            <a:cxnSpLocks/>
            <a:stCxn id="32" idx="19"/>
            <a:endCxn id="130" idx="2"/>
          </p:cNvCxnSpPr>
          <p:nvPr/>
        </p:nvCxnSpPr>
        <p:spPr>
          <a:xfrm flipV="1">
            <a:off x="6611614" y="1856488"/>
            <a:ext cx="2328876" cy="112272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E7F7BF5-2D9C-4CDE-AE94-723D8C90A876}"/>
              </a:ext>
            </a:extLst>
          </p:cNvPr>
          <p:cNvSpPr txBox="1"/>
          <p:nvPr/>
        </p:nvSpPr>
        <p:spPr>
          <a:xfrm>
            <a:off x="3512401" y="2880549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벡터</a:t>
            </a:r>
          </a:p>
        </p:txBody>
      </p:sp>
      <p:cxnSp>
        <p:nvCxnSpPr>
          <p:cNvPr id="142" name="연결선: 구부러짐 141">
            <a:extLst>
              <a:ext uri="{FF2B5EF4-FFF2-40B4-BE49-F238E27FC236}">
                <a16:creationId xmlns:a16="http://schemas.microsoft.com/office/drawing/2014/main" id="{42F6772C-3ACD-4149-A2CF-BA2B00D8EA59}"/>
              </a:ext>
            </a:extLst>
          </p:cNvPr>
          <p:cNvCxnSpPr>
            <a:cxnSpLocks/>
            <a:stCxn id="25" idx="4"/>
            <a:endCxn id="141" idx="2"/>
          </p:cNvCxnSpPr>
          <p:nvPr/>
        </p:nvCxnSpPr>
        <p:spPr>
          <a:xfrm rot="5400000" flipH="1">
            <a:off x="4605472" y="2497610"/>
            <a:ext cx="39776" cy="1390431"/>
          </a:xfrm>
          <a:prstGeom prst="curvedConnector3">
            <a:avLst>
              <a:gd name="adj1" fmla="val -574718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5BDDA5C-34DD-49C2-91C2-239A5740EB95}"/>
              </a:ext>
            </a:extLst>
          </p:cNvPr>
          <p:cNvSpPr txBox="1"/>
          <p:nvPr/>
        </p:nvSpPr>
        <p:spPr>
          <a:xfrm>
            <a:off x="8425412" y="2784638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공간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FCF219FA-F4B8-415A-B614-8CF7C1FE3F79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7679756" y="3077026"/>
            <a:ext cx="1163399" cy="240187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B8A3A6D9-9BF1-48BB-9155-1DF272DF0234}"/>
              </a:ext>
            </a:extLst>
          </p:cNvPr>
          <p:cNvSpPr txBox="1"/>
          <p:nvPr/>
        </p:nvSpPr>
        <p:spPr>
          <a:xfrm>
            <a:off x="2630710" y="5913525"/>
            <a:ext cx="71785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벡터가 판단경계선을 기준으로 오른쪽에 있으면 고양이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왼쪽에 있으면 강아지로 분류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DFD074A-1D58-4D49-96C4-103072E1D0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03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0"/>
    </mc:Choice>
    <mc:Fallback xmlns="">
      <p:transition spd="slow" advTm="2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30" grpId="0"/>
      <p:bldP spid="141" grpId="0"/>
      <p:bldP spid="1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AC2511-7063-4B50-8C95-08B696695397}"/>
              </a:ext>
            </a:extLst>
          </p:cNvPr>
          <p:cNvSpPr/>
          <p:nvPr/>
        </p:nvSpPr>
        <p:spPr>
          <a:xfrm>
            <a:off x="6739971" y="1428683"/>
            <a:ext cx="3109429" cy="2903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76C16F-6D61-45FC-A57D-6FF8161A017C}"/>
              </a:ext>
            </a:extLst>
          </p:cNvPr>
          <p:cNvGrpSpPr/>
          <p:nvPr/>
        </p:nvGrpSpPr>
        <p:grpSpPr>
          <a:xfrm>
            <a:off x="6855787" y="1583574"/>
            <a:ext cx="2764816" cy="2661959"/>
            <a:chOff x="6855787" y="1583574"/>
            <a:chExt cx="2764816" cy="26619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7AAB62-A7D7-41D4-BE44-41092CE2D4D5}"/>
                </a:ext>
              </a:extLst>
            </p:cNvPr>
            <p:cNvSpPr txBox="1"/>
            <p:nvPr/>
          </p:nvSpPr>
          <p:spPr>
            <a:xfrm>
              <a:off x="8979081" y="2517142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고양이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4F55A95-15CA-4F94-A2B9-3FAD6FE1B2AE}"/>
                </a:ext>
              </a:extLst>
            </p:cNvPr>
            <p:cNvCxnSpPr/>
            <p:nvPr/>
          </p:nvCxnSpPr>
          <p:spPr>
            <a:xfrm flipV="1">
              <a:off x="7247444" y="1723201"/>
              <a:ext cx="0" cy="2094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A275BB1-E012-44A6-BF42-F0CEA707DECF}"/>
                </a:ext>
              </a:extLst>
            </p:cNvPr>
            <p:cNvCxnSpPr>
              <a:cxnSpLocks/>
            </p:cNvCxnSpPr>
            <p:nvPr/>
          </p:nvCxnSpPr>
          <p:spPr>
            <a:xfrm>
              <a:off x="7247444" y="3817923"/>
              <a:ext cx="22580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6C53D4-88EB-4825-95F2-8DE6FDD99957}"/>
                </a:ext>
              </a:extLst>
            </p:cNvPr>
            <p:cNvSpPr txBox="1"/>
            <p:nvPr/>
          </p:nvSpPr>
          <p:spPr>
            <a:xfrm>
              <a:off x="8832490" y="3922368"/>
              <a:ext cx="7569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마리 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1537E5-3ECB-4F8E-B026-B2A8E172D9B7}"/>
                </a:ext>
              </a:extLst>
            </p:cNvPr>
            <p:cNvSpPr txBox="1"/>
            <p:nvPr/>
          </p:nvSpPr>
          <p:spPr>
            <a:xfrm>
              <a:off x="6855787" y="1742037"/>
              <a:ext cx="3593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C12668-2B97-44AB-9CA7-C848BE1ED9F9}"/>
                </a:ext>
              </a:extLst>
            </p:cNvPr>
            <p:cNvSpPr txBox="1"/>
            <p:nvPr/>
          </p:nvSpPr>
          <p:spPr>
            <a:xfrm>
              <a:off x="7921953" y="1583574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강아지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8B63A9-56D5-432F-AC6D-2C803C23300F}"/>
                </a:ext>
              </a:extLst>
            </p:cNvPr>
            <p:cNvSpPr/>
            <p:nvPr/>
          </p:nvSpPr>
          <p:spPr>
            <a:xfrm>
              <a:off x="7569434" y="190361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61044B-6FAE-43B2-9801-35A0CD17769A}"/>
                </a:ext>
              </a:extLst>
            </p:cNvPr>
            <p:cNvSpPr/>
            <p:nvPr/>
          </p:nvSpPr>
          <p:spPr>
            <a:xfrm>
              <a:off x="7471184" y="2213655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8D05F2-E910-4F17-B25B-FB0435FB909D}"/>
                </a:ext>
              </a:extLst>
            </p:cNvPr>
            <p:cNvSpPr/>
            <p:nvPr/>
          </p:nvSpPr>
          <p:spPr>
            <a:xfrm>
              <a:off x="7809322" y="210937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832441-2A8D-4820-B21F-18F5BE89EC2C}"/>
                </a:ext>
              </a:extLst>
            </p:cNvPr>
            <p:cNvSpPr/>
            <p:nvPr/>
          </p:nvSpPr>
          <p:spPr>
            <a:xfrm>
              <a:off x="7961722" y="226177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972757-391B-4874-BC4C-59260B8D300F}"/>
                </a:ext>
              </a:extLst>
            </p:cNvPr>
            <p:cNvSpPr/>
            <p:nvPr/>
          </p:nvSpPr>
          <p:spPr>
            <a:xfrm>
              <a:off x="7921953" y="248211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5B03CE8-BFD1-4212-98DC-6B06F23AD4AF}"/>
                </a:ext>
              </a:extLst>
            </p:cNvPr>
            <p:cNvSpPr/>
            <p:nvPr/>
          </p:nvSpPr>
          <p:spPr>
            <a:xfrm>
              <a:off x="7569434" y="2607503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685AC4-8D84-4E5F-ACD2-B7FDD8D1C1AA}"/>
                </a:ext>
              </a:extLst>
            </p:cNvPr>
            <p:cNvSpPr/>
            <p:nvPr/>
          </p:nvSpPr>
          <p:spPr>
            <a:xfrm>
              <a:off x="7912597" y="288054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EBD8689-DD6E-4402-A841-D351513376E3}"/>
                </a:ext>
              </a:extLst>
            </p:cNvPr>
            <p:cNvSpPr/>
            <p:nvPr/>
          </p:nvSpPr>
          <p:spPr>
            <a:xfrm>
              <a:off x="8168272" y="2929674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5E55DA-C48E-49D8-8E91-D23A9B5C57DC}"/>
                </a:ext>
              </a:extLst>
            </p:cNvPr>
            <p:cNvSpPr/>
            <p:nvPr/>
          </p:nvSpPr>
          <p:spPr>
            <a:xfrm>
              <a:off x="8118328" y="2414734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C9D6C80-15E5-46B3-948C-CEB34C640DC5}"/>
                </a:ext>
              </a:extLst>
            </p:cNvPr>
            <p:cNvSpPr/>
            <p:nvPr/>
          </p:nvSpPr>
          <p:spPr>
            <a:xfrm>
              <a:off x="7544788" y="3114463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B429BBC-1410-49F9-84F9-B229FDA00678}"/>
                </a:ext>
              </a:extLst>
            </p:cNvPr>
            <p:cNvSpPr/>
            <p:nvPr/>
          </p:nvSpPr>
          <p:spPr>
            <a:xfrm>
              <a:off x="7507605" y="288054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8C1E917-F649-40D9-880A-91EC1442E189}"/>
                </a:ext>
              </a:extLst>
            </p:cNvPr>
            <p:cNvSpPr/>
            <p:nvPr/>
          </p:nvSpPr>
          <p:spPr>
            <a:xfrm>
              <a:off x="8118328" y="2647361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1D5AC5E-190A-450C-9B05-A86D870C446E}"/>
                </a:ext>
              </a:extLst>
            </p:cNvPr>
            <p:cNvSpPr/>
            <p:nvPr/>
          </p:nvSpPr>
          <p:spPr>
            <a:xfrm>
              <a:off x="8059460" y="337394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DFBDBC5-EDB0-4FD9-9A53-905C610F7AA3}"/>
                </a:ext>
              </a:extLst>
            </p:cNvPr>
            <p:cNvSpPr/>
            <p:nvPr/>
          </p:nvSpPr>
          <p:spPr>
            <a:xfrm>
              <a:off x="7804789" y="337394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D175AC-C745-4934-8915-FE40555E3AA5}"/>
                </a:ext>
              </a:extLst>
            </p:cNvPr>
            <p:cNvSpPr/>
            <p:nvPr/>
          </p:nvSpPr>
          <p:spPr>
            <a:xfrm>
              <a:off x="7605855" y="347219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D4D1DF3-643B-4335-8ABD-B211F7CA5B19}"/>
                </a:ext>
              </a:extLst>
            </p:cNvPr>
            <p:cNvSpPr/>
            <p:nvPr/>
          </p:nvSpPr>
          <p:spPr>
            <a:xfrm>
              <a:off x="7814347" y="273391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19C030F-EE4C-4A95-B4B2-5C2CE7C98DBF}"/>
                </a:ext>
              </a:extLst>
            </p:cNvPr>
            <p:cNvSpPr/>
            <p:nvPr/>
          </p:nvSpPr>
          <p:spPr>
            <a:xfrm>
              <a:off x="8395082" y="2956064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1241D8C-B446-42AE-988E-501D2D1D37AD}"/>
                </a:ext>
              </a:extLst>
            </p:cNvPr>
            <p:cNvSpPr/>
            <p:nvPr/>
          </p:nvSpPr>
          <p:spPr>
            <a:xfrm>
              <a:off x="8397206" y="2761798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9A1922-31CB-4D2D-9826-45B323BB0016}"/>
                </a:ext>
              </a:extLst>
            </p:cNvPr>
            <p:cNvSpPr/>
            <p:nvPr/>
          </p:nvSpPr>
          <p:spPr>
            <a:xfrm>
              <a:off x="8539985" y="2367928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08F8007-8A31-4BAA-ACC8-E35C7BBD47A8}"/>
                </a:ext>
              </a:extLst>
            </p:cNvPr>
            <p:cNvSpPr/>
            <p:nvPr/>
          </p:nvSpPr>
          <p:spPr>
            <a:xfrm>
              <a:off x="8255503" y="2323431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149238E-22F0-437F-8265-F94F3A69EC2D}"/>
                </a:ext>
              </a:extLst>
            </p:cNvPr>
            <p:cNvSpPr/>
            <p:nvPr/>
          </p:nvSpPr>
          <p:spPr>
            <a:xfrm>
              <a:off x="8620836" y="2016198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A90F83C-B256-464F-9504-9A534F1CC95F}"/>
                </a:ext>
              </a:extLst>
            </p:cNvPr>
            <p:cNvSpPr/>
            <p:nvPr/>
          </p:nvSpPr>
          <p:spPr>
            <a:xfrm>
              <a:off x="8826681" y="180536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B1EF34D-D42D-4BB9-A584-51A39CC2E298}"/>
                </a:ext>
              </a:extLst>
            </p:cNvPr>
            <p:cNvSpPr/>
            <p:nvPr/>
          </p:nvSpPr>
          <p:spPr>
            <a:xfrm>
              <a:off x="7990001" y="1929893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88E6C2B-EE15-44F4-A0F9-6236C5124022}"/>
                </a:ext>
              </a:extLst>
            </p:cNvPr>
            <p:cNvSpPr/>
            <p:nvPr/>
          </p:nvSpPr>
          <p:spPr>
            <a:xfrm>
              <a:off x="8311374" y="1868770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3A2371-B432-4482-8B4C-D13A62D3F974}"/>
                </a:ext>
              </a:extLst>
            </p:cNvPr>
            <p:cNvSpPr/>
            <p:nvPr/>
          </p:nvSpPr>
          <p:spPr>
            <a:xfrm>
              <a:off x="8996919" y="2414734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868FD3-286E-4992-9E98-915E4A373D82}"/>
                </a:ext>
              </a:extLst>
            </p:cNvPr>
            <p:cNvSpPr/>
            <p:nvPr/>
          </p:nvSpPr>
          <p:spPr>
            <a:xfrm>
              <a:off x="7959933" y="3131557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55659D-D21D-478D-A97F-3DCDFA247CBC}"/>
                </a:ext>
              </a:extLst>
            </p:cNvPr>
            <p:cNvSpPr/>
            <p:nvPr/>
          </p:nvSpPr>
          <p:spPr>
            <a:xfrm>
              <a:off x="8365604" y="3150330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5180EE-BBDB-4510-B722-BE6474EFAE33}"/>
                </a:ext>
              </a:extLst>
            </p:cNvPr>
            <p:cNvSpPr/>
            <p:nvPr/>
          </p:nvSpPr>
          <p:spPr>
            <a:xfrm>
              <a:off x="7959933" y="3581086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4411FB-EEFA-45BC-AA69-8187A9274620}"/>
                </a:ext>
              </a:extLst>
            </p:cNvPr>
            <p:cNvSpPr/>
            <p:nvPr/>
          </p:nvSpPr>
          <p:spPr>
            <a:xfrm>
              <a:off x="8312948" y="3645058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8C05C9-9191-4F24-B581-F5DABBEC64C6}"/>
                </a:ext>
              </a:extLst>
            </p:cNvPr>
            <p:cNvSpPr/>
            <p:nvPr/>
          </p:nvSpPr>
          <p:spPr>
            <a:xfrm>
              <a:off x="8929956" y="3477217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BCB2066-8B26-4E7E-8488-E2D1CEF9B688}"/>
                </a:ext>
              </a:extLst>
            </p:cNvPr>
            <p:cNvSpPr/>
            <p:nvPr/>
          </p:nvSpPr>
          <p:spPr>
            <a:xfrm>
              <a:off x="8914987" y="2876099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D898F43-81B3-4290-AE09-CE69EE99B9EB}"/>
                </a:ext>
              </a:extLst>
            </p:cNvPr>
            <p:cNvSpPr/>
            <p:nvPr/>
          </p:nvSpPr>
          <p:spPr>
            <a:xfrm>
              <a:off x="8619940" y="3631484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A2E02A9-F4D7-4AB6-8CB5-5BDDD0C4ED33}"/>
                </a:ext>
              </a:extLst>
            </p:cNvPr>
            <p:cNvSpPr/>
            <p:nvPr/>
          </p:nvSpPr>
          <p:spPr>
            <a:xfrm>
              <a:off x="9242614" y="2832162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DD753A6-2866-42FF-AE2A-4A9400B2A0C4}"/>
                </a:ext>
              </a:extLst>
            </p:cNvPr>
            <p:cNvSpPr/>
            <p:nvPr/>
          </p:nvSpPr>
          <p:spPr>
            <a:xfrm>
              <a:off x="9205805" y="3581086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2526256-3F67-48E9-B20F-9CA1BF99C907}"/>
                </a:ext>
              </a:extLst>
            </p:cNvPr>
            <p:cNvSpPr/>
            <p:nvPr/>
          </p:nvSpPr>
          <p:spPr>
            <a:xfrm>
              <a:off x="9152769" y="3157499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E94FFF5-AF03-47EA-A025-FFEC732E0F21}"/>
                </a:ext>
              </a:extLst>
            </p:cNvPr>
            <p:cNvSpPr/>
            <p:nvPr/>
          </p:nvSpPr>
          <p:spPr>
            <a:xfrm>
              <a:off x="8494135" y="2558378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CE3B7F-ECA6-4721-B3E1-23B0DD3AC446}"/>
                </a:ext>
              </a:extLst>
            </p:cNvPr>
            <p:cNvSpPr/>
            <p:nvPr/>
          </p:nvSpPr>
          <p:spPr>
            <a:xfrm>
              <a:off x="8245561" y="2082782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774060-9F28-4A2F-9B5C-B18C85F793D1}"/>
                </a:ext>
              </a:extLst>
            </p:cNvPr>
            <p:cNvSpPr/>
            <p:nvPr/>
          </p:nvSpPr>
          <p:spPr>
            <a:xfrm>
              <a:off x="9046044" y="2075313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F4AF7AB-CB60-48C8-9DE9-E975132F9B5F}"/>
                </a:ext>
              </a:extLst>
            </p:cNvPr>
            <p:cNvSpPr/>
            <p:nvPr/>
          </p:nvSpPr>
          <p:spPr>
            <a:xfrm>
              <a:off x="8529497" y="3376352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CE041B-9FD7-450B-ACDE-3793BDB08336}"/>
                </a:ext>
              </a:extLst>
            </p:cNvPr>
            <p:cNvSpPr/>
            <p:nvPr/>
          </p:nvSpPr>
          <p:spPr>
            <a:xfrm>
              <a:off x="8686474" y="3065338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BB1E33C-3EA5-4671-8D0C-B37AE9E0EC70}"/>
                </a:ext>
              </a:extLst>
            </p:cNvPr>
            <p:cNvSpPr/>
            <p:nvPr/>
          </p:nvSpPr>
          <p:spPr>
            <a:xfrm>
              <a:off x="8865846" y="2599967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00CD6D3-3823-4C4B-8D3A-4837F1A1D3B9}"/>
                </a:ext>
              </a:extLst>
            </p:cNvPr>
            <p:cNvSpPr/>
            <p:nvPr/>
          </p:nvSpPr>
          <p:spPr>
            <a:xfrm>
              <a:off x="8826681" y="2228299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75BE0A6A-14FC-4487-958D-A60F81F75E62}"/>
                </a:ext>
              </a:extLst>
            </p:cNvPr>
            <p:cNvSpPr/>
            <p:nvPr/>
          </p:nvSpPr>
          <p:spPr>
            <a:xfrm>
              <a:off x="7651102" y="1810139"/>
              <a:ext cx="1390261" cy="1922106"/>
            </a:xfrm>
            <a:custGeom>
              <a:avLst/>
              <a:gdLst>
                <a:gd name="connsiteX0" fmla="*/ 0 w 1390261"/>
                <a:gd name="connsiteY0" fmla="*/ 1922106 h 1922106"/>
                <a:gd name="connsiteX1" fmla="*/ 522514 w 1390261"/>
                <a:gd name="connsiteY1" fmla="*/ 1567543 h 1922106"/>
                <a:gd name="connsiteX2" fmla="*/ 1390261 w 1390261"/>
                <a:gd name="connsiteY2" fmla="*/ 0 h 192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0261" h="1922106">
                  <a:moveTo>
                    <a:pt x="0" y="1922106"/>
                  </a:moveTo>
                  <a:cubicBezTo>
                    <a:pt x="145402" y="1905000"/>
                    <a:pt x="290804" y="1887894"/>
                    <a:pt x="522514" y="1567543"/>
                  </a:cubicBezTo>
                  <a:cubicBezTo>
                    <a:pt x="754224" y="1247192"/>
                    <a:pt x="1072242" y="623596"/>
                    <a:pt x="1390261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F032C08-0125-44DE-AFE3-B8815BE2EB62}"/>
              </a:ext>
            </a:extLst>
          </p:cNvPr>
          <p:cNvSpPr txBox="1"/>
          <p:nvPr/>
        </p:nvSpPr>
        <p:spPr>
          <a:xfrm>
            <a:off x="4684395" y="309825"/>
            <a:ext cx="2823209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전통적인 영상 인식 시스템의 구조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4D8B11-2915-435D-941B-527F9339C36B}"/>
              </a:ext>
            </a:extLst>
          </p:cNvPr>
          <p:cNvSpPr/>
          <p:nvPr/>
        </p:nvSpPr>
        <p:spPr>
          <a:xfrm>
            <a:off x="2347403" y="1418252"/>
            <a:ext cx="3109429" cy="2903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C7E6538-AE2F-4931-8892-70951655B70A}"/>
              </a:ext>
            </a:extLst>
          </p:cNvPr>
          <p:cNvGrpSpPr/>
          <p:nvPr/>
        </p:nvGrpSpPr>
        <p:grpSpPr>
          <a:xfrm>
            <a:off x="2388567" y="1583574"/>
            <a:ext cx="2782142" cy="2661959"/>
            <a:chOff x="2318900" y="1443614"/>
            <a:chExt cx="2782142" cy="266195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032D7F-CF45-49CE-8F4B-34D4EAEC6105}"/>
                </a:ext>
              </a:extLst>
            </p:cNvPr>
            <p:cNvSpPr txBox="1"/>
            <p:nvPr/>
          </p:nvSpPr>
          <p:spPr>
            <a:xfrm>
              <a:off x="4442194" y="2377182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고양이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F1965E2E-00E5-4C77-BCC5-71647068E0F8}"/>
                </a:ext>
              </a:extLst>
            </p:cNvPr>
            <p:cNvCxnSpPr/>
            <p:nvPr/>
          </p:nvCxnSpPr>
          <p:spPr>
            <a:xfrm flipV="1">
              <a:off x="2710557" y="1583241"/>
              <a:ext cx="0" cy="2094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25FD074-6455-4E13-BA44-1C5C376608C9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7" y="3677963"/>
              <a:ext cx="22580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6CB621E-0B9F-4E31-A7C6-E8E2B02104E1}"/>
                </a:ext>
              </a:extLst>
            </p:cNvPr>
            <p:cNvSpPr txBox="1"/>
            <p:nvPr/>
          </p:nvSpPr>
          <p:spPr>
            <a:xfrm>
              <a:off x="4566921" y="3782408"/>
              <a:ext cx="5341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밝기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4C1678-A0DD-4F98-A2A0-1AE0007CE136}"/>
                </a:ext>
              </a:extLst>
            </p:cNvPr>
            <p:cNvSpPr txBox="1"/>
            <p:nvPr/>
          </p:nvSpPr>
          <p:spPr>
            <a:xfrm>
              <a:off x="2318900" y="1602077"/>
              <a:ext cx="3593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키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CBD04F-8F7F-4E55-ADC8-E1EC5D26768D}"/>
                </a:ext>
              </a:extLst>
            </p:cNvPr>
            <p:cNvSpPr txBox="1"/>
            <p:nvPr/>
          </p:nvSpPr>
          <p:spPr>
            <a:xfrm>
              <a:off x="3385066" y="1443614"/>
              <a:ext cx="6415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D81E1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강아지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ECD54C6-FC40-4E5A-B811-90D690504A32}"/>
                </a:ext>
              </a:extLst>
            </p:cNvPr>
            <p:cNvSpPr/>
            <p:nvPr/>
          </p:nvSpPr>
          <p:spPr>
            <a:xfrm>
              <a:off x="3032547" y="176365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70FA192-2477-483C-B74E-D16707541C35}"/>
                </a:ext>
              </a:extLst>
            </p:cNvPr>
            <p:cNvSpPr/>
            <p:nvPr/>
          </p:nvSpPr>
          <p:spPr>
            <a:xfrm>
              <a:off x="2934297" y="2073695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CACF91C-A284-477D-946D-299D86DBC934}"/>
                </a:ext>
              </a:extLst>
            </p:cNvPr>
            <p:cNvSpPr/>
            <p:nvPr/>
          </p:nvSpPr>
          <p:spPr>
            <a:xfrm>
              <a:off x="3272435" y="196941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CF8D6EB-A8EA-448E-8117-35F88CFFD004}"/>
                </a:ext>
              </a:extLst>
            </p:cNvPr>
            <p:cNvSpPr/>
            <p:nvPr/>
          </p:nvSpPr>
          <p:spPr>
            <a:xfrm>
              <a:off x="3424835" y="212181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9A5894-C368-4572-86EA-48C945F6B093}"/>
                </a:ext>
              </a:extLst>
            </p:cNvPr>
            <p:cNvSpPr/>
            <p:nvPr/>
          </p:nvSpPr>
          <p:spPr>
            <a:xfrm>
              <a:off x="3385066" y="234215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DC2DD52-A40F-421E-B1FA-650E0CAD93E2}"/>
                </a:ext>
              </a:extLst>
            </p:cNvPr>
            <p:cNvSpPr/>
            <p:nvPr/>
          </p:nvSpPr>
          <p:spPr>
            <a:xfrm>
              <a:off x="3032547" y="2467543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82F9BC1-1E75-4FB0-9376-3A230C0DFA6D}"/>
                </a:ext>
              </a:extLst>
            </p:cNvPr>
            <p:cNvSpPr/>
            <p:nvPr/>
          </p:nvSpPr>
          <p:spPr>
            <a:xfrm>
              <a:off x="3375710" y="274058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E139BF0-83D0-4708-9F4E-AA27162EAE2C}"/>
                </a:ext>
              </a:extLst>
            </p:cNvPr>
            <p:cNvSpPr/>
            <p:nvPr/>
          </p:nvSpPr>
          <p:spPr>
            <a:xfrm>
              <a:off x="3631385" y="2789714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5070FAA-CCE2-4203-B4DB-8787BB8F2DD0}"/>
                </a:ext>
              </a:extLst>
            </p:cNvPr>
            <p:cNvSpPr/>
            <p:nvPr/>
          </p:nvSpPr>
          <p:spPr>
            <a:xfrm>
              <a:off x="3581441" y="2274774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899D015-382E-4F75-AECE-BD9761E34A46}"/>
                </a:ext>
              </a:extLst>
            </p:cNvPr>
            <p:cNvSpPr/>
            <p:nvPr/>
          </p:nvSpPr>
          <p:spPr>
            <a:xfrm>
              <a:off x="3007901" y="2974503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EF2AF73-A0A4-4BED-BCB2-E16A8C8DC057}"/>
                </a:ext>
              </a:extLst>
            </p:cNvPr>
            <p:cNvSpPr/>
            <p:nvPr/>
          </p:nvSpPr>
          <p:spPr>
            <a:xfrm>
              <a:off x="2970718" y="274058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B756FB3-6518-4DE0-879A-D0718F1A6C65}"/>
                </a:ext>
              </a:extLst>
            </p:cNvPr>
            <p:cNvSpPr/>
            <p:nvPr/>
          </p:nvSpPr>
          <p:spPr>
            <a:xfrm>
              <a:off x="3581441" y="2507401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C9ED6BF-9954-44AF-AC69-7A5384F3A152}"/>
                </a:ext>
              </a:extLst>
            </p:cNvPr>
            <p:cNvSpPr/>
            <p:nvPr/>
          </p:nvSpPr>
          <p:spPr>
            <a:xfrm>
              <a:off x="3522573" y="323398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B8BB187-7BD7-4E22-9EB9-8E17155DD1C6}"/>
                </a:ext>
              </a:extLst>
            </p:cNvPr>
            <p:cNvSpPr/>
            <p:nvPr/>
          </p:nvSpPr>
          <p:spPr>
            <a:xfrm>
              <a:off x="3267902" y="323398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C047B21-2196-4D8A-B994-D4105C0E0469}"/>
                </a:ext>
              </a:extLst>
            </p:cNvPr>
            <p:cNvSpPr/>
            <p:nvPr/>
          </p:nvSpPr>
          <p:spPr>
            <a:xfrm>
              <a:off x="3209730" y="1670180"/>
              <a:ext cx="1380931" cy="1978090"/>
            </a:xfrm>
            <a:custGeom>
              <a:avLst/>
              <a:gdLst>
                <a:gd name="connsiteX0" fmla="*/ 0 w 1380931"/>
                <a:gd name="connsiteY0" fmla="*/ 1978090 h 1978090"/>
                <a:gd name="connsiteX1" fmla="*/ 177282 w 1380931"/>
                <a:gd name="connsiteY1" fmla="*/ 1744824 h 1978090"/>
                <a:gd name="connsiteX2" fmla="*/ 485192 w 1380931"/>
                <a:gd name="connsiteY2" fmla="*/ 1707502 h 1978090"/>
                <a:gd name="connsiteX3" fmla="*/ 550507 w 1380931"/>
                <a:gd name="connsiteY3" fmla="*/ 1576873 h 1978090"/>
                <a:gd name="connsiteX4" fmla="*/ 130629 w 1380931"/>
                <a:gd name="connsiteY4" fmla="*/ 1436914 h 1978090"/>
                <a:gd name="connsiteX5" fmla="*/ 139960 w 1380931"/>
                <a:gd name="connsiteY5" fmla="*/ 1250302 h 1978090"/>
                <a:gd name="connsiteX6" fmla="*/ 699796 w 1380931"/>
                <a:gd name="connsiteY6" fmla="*/ 1306286 h 1978090"/>
                <a:gd name="connsiteX7" fmla="*/ 849086 w 1380931"/>
                <a:gd name="connsiteY7" fmla="*/ 1091682 h 1978090"/>
                <a:gd name="connsiteX8" fmla="*/ 933062 w 1380931"/>
                <a:gd name="connsiteY8" fmla="*/ 951722 h 1978090"/>
                <a:gd name="connsiteX9" fmla="*/ 578498 w 1380931"/>
                <a:gd name="connsiteY9" fmla="*/ 839755 h 1978090"/>
                <a:gd name="connsiteX10" fmla="*/ 597160 w 1380931"/>
                <a:gd name="connsiteY10" fmla="*/ 681135 h 1978090"/>
                <a:gd name="connsiteX11" fmla="*/ 989045 w 1380931"/>
                <a:gd name="connsiteY11" fmla="*/ 699796 h 1978090"/>
                <a:gd name="connsiteX12" fmla="*/ 961053 w 1380931"/>
                <a:gd name="connsiteY12" fmla="*/ 541175 h 1978090"/>
                <a:gd name="connsiteX13" fmla="*/ 615821 w 1380931"/>
                <a:gd name="connsiteY13" fmla="*/ 447869 h 1978090"/>
                <a:gd name="connsiteX14" fmla="*/ 475862 w 1380931"/>
                <a:gd name="connsiteY14" fmla="*/ 438539 h 1978090"/>
                <a:gd name="connsiteX15" fmla="*/ 373225 w 1380931"/>
                <a:gd name="connsiteY15" fmla="*/ 289249 h 1978090"/>
                <a:gd name="connsiteX16" fmla="*/ 559837 w 1380931"/>
                <a:gd name="connsiteY16" fmla="*/ 214604 h 1978090"/>
                <a:gd name="connsiteX17" fmla="*/ 709127 w 1380931"/>
                <a:gd name="connsiteY17" fmla="*/ 326571 h 1978090"/>
                <a:gd name="connsiteX18" fmla="*/ 989045 w 1380931"/>
                <a:gd name="connsiteY18" fmla="*/ 373224 h 1978090"/>
                <a:gd name="connsiteX19" fmla="*/ 1138335 w 1380931"/>
                <a:gd name="connsiteY19" fmla="*/ 158620 h 1978090"/>
                <a:gd name="connsiteX20" fmla="*/ 1380931 w 1380931"/>
                <a:gd name="connsiteY20" fmla="*/ 0 h 19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80931" h="1978090">
                  <a:moveTo>
                    <a:pt x="0" y="1978090"/>
                  </a:moveTo>
                  <a:cubicBezTo>
                    <a:pt x="48208" y="1884006"/>
                    <a:pt x="96417" y="1789922"/>
                    <a:pt x="177282" y="1744824"/>
                  </a:cubicBezTo>
                  <a:cubicBezTo>
                    <a:pt x="258147" y="1699726"/>
                    <a:pt x="422988" y="1735494"/>
                    <a:pt x="485192" y="1707502"/>
                  </a:cubicBezTo>
                  <a:cubicBezTo>
                    <a:pt x="547396" y="1679510"/>
                    <a:pt x="609601" y="1621971"/>
                    <a:pt x="550507" y="1576873"/>
                  </a:cubicBezTo>
                  <a:cubicBezTo>
                    <a:pt x="491413" y="1531775"/>
                    <a:pt x="199054" y="1491343"/>
                    <a:pt x="130629" y="1436914"/>
                  </a:cubicBezTo>
                  <a:cubicBezTo>
                    <a:pt x="62204" y="1382485"/>
                    <a:pt x="45099" y="1272073"/>
                    <a:pt x="139960" y="1250302"/>
                  </a:cubicBezTo>
                  <a:cubicBezTo>
                    <a:pt x="234821" y="1228531"/>
                    <a:pt x="581608" y="1332723"/>
                    <a:pt x="699796" y="1306286"/>
                  </a:cubicBezTo>
                  <a:cubicBezTo>
                    <a:pt x="817984" y="1279849"/>
                    <a:pt x="810208" y="1150776"/>
                    <a:pt x="849086" y="1091682"/>
                  </a:cubicBezTo>
                  <a:cubicBezTo>
                    <a:pt x="887964" y="1032588"/>
                    <a:pt x="978160" y="993710"/>
                    <a:pt x="933062" y="951722"/>
                  </a:cubicBezTo>
                  <a:cubicBezTo>
                    <a:pt x="887964" y="909734"/>
                    <a:pt x="634482" y="884853"/>
                    <a:pt x="578498" y="839755"/>
                  </a:cubicBezTo>
                  <a:cubicBezTo>
                    <a:pt x="522514" y="794657"/>
                    <a:pt x="528736" y="704461"/>
                    <a:pt x="597160" y="681135"/>
                  </a:cubicBezTo>
                  <a:cubicBezTo>
                    <a:pt x="665585" y="657808"/>
                    <a:pt x="928396" y="723123"/>
                    <a:pt x="989045" y="699796"/>
                  </a:cubicBezTo>
                  <a:cubicBezTo>
                    <a:pt x="1049694" y="676469"/>
                    <a:pt x="1023257" y="583163"/>
                    <a:pt x="961053" y="541175"/>
                  </a:cubicBezTo>
                  <a:cubicBezTo>
                    <a:pt x="898849" y="499187"/>
                    <a:pt x="696686" y="464975"/>
                    <a:pt x="615821" y="447869"/>
                  </a:cubicBezTo>
                  <a:cubicBezTo>
                    <a:pt x="534956" y="430763"/>
                    <a:pt x="516295" y="464976"/>
                    <a:pt x="475862" y="438539"/>
                  </a:cubicBezTo>
                  <a:cubicBezTo>
                    <a:pt x="435429" y="412102"/>
                    <a:pt x="359229" y="326571"/>
                    <a:pt x="373225" y="289249"/>
                  </a:cubicBezTo>
                  <a:cubicBezTo>
                    <a:pt x="387221" y="251927"/>
                    <a:pt x="503853" y="208384"/>
                    <a:pt x="559837" y="214604"/>
                  </a:cubicBezTo>
                  <a:cubicBezTo>
                    <a:pt x="615821" y="220824"/>
                    <a:pt x="637592" y="300134"/>
                    <a:pt x="709127" y="326571"/>
                  </a:cubicBezTo>
                  <a:cubicBezTo>
                    <a:pt x="780662" y="353008"/>
                    <a:pt x="917510" y="401216"/>
                    <a:pt x="989045" y="373224"/>
                  </a:cubicBezTo>
                  <a:cubicBezTo>
                    <a:pt x="1060580" y="345232"/>
                    <a:pt x="1073021" y="220824"/>
                    <a:pt x="1138335" y="158620"/>
                  </a:cubicBezTo>
                  <a:cubicBezTo>
                    <a:pt x="1203649" y="96416"/>
                    <a:pt x="1292290" y="48208"/>
                    <a:pt x="1380931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4001C31-9531-4CEE-A7BC-666AB8143166}"/>
                </a:ext>
              </a:extLst>
            </p:cNvPr>
            <p:cNvSpPr/>
            <p:nvPr/>
          </p:nvSpPr>
          <p:spPr>
            <a:xfrm>
              <a:off x="3068968" y="333223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7CBA404-9EF0-4FB3-96E3-C2599019E6B7}"/>
                </a:ext>
              </a:extLst>
            </p:cNvPr>
            <p:cNvSpPr/>
            <p:nvPr/>
          </p:nvSpPr>
          <p:spPr>
            <a:xfrm>
              <a:off x="3277460" y="2593952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6B7E916-9A7C-4C04-AEA4-8CD806231639}"/>
                </a:ext>
              </a:extLst>
            </p:cNvPr>
            <p:cNvSpPr/>
            <p:nvPr/>
          </p:nvSpPr>
          <p:spPr>
            <a:xfrm>
              <a:off x="3858195" y="2816104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D6B2BE7-4741-41A6-899C-2838BCC715CF}"/>
                </a:ext>
              </a:extLst>
            </p:cNvPr>
            <p:cNvSpPr/>
            <p:nvPr/>
          </p:nvSpPr>
          <p:spPr>
            <a:xfrm>
              <a:off x="3860319" y="2621838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9D7897-A0B5-4C2A-8482-2FAF087655C1}"/>
                </a:ext>
              </a:extLst>
            </p:cNvPr>
            <p:cNvSpPr/>
            <p:nvPr/>
          </p:nvSpPr>
          <p:spPr>
            <a:xfrm>
              <a:off x="4003098" y="2227968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042A142-F88C-40E8-AB14-77343275DD43}"/>
                </a:ext>
              </a:extLst>
            </p:cNvPr>
            <p:cNvSpPr/>
            <p:nvPr/>
          </p:nvSpPr>
          <p:spPr>
            <a:xfrm>
              <a:off x="3718616" y="2183471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D33B201-B944-4FB6-8D2D-94416AE496CC}"/>
                </a:ext>
              </a:extLst>
            </p:cNvPr>
            <p:cNvSpPr/>
            <p:nvPr/>
          </p:nvSpPr>
          <p:spPr>
            <a:xfrm>
              <a:off x="4083949" y="1876238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80501F6-08DB-43A4-84D4-9FABE5D936AD}"/>
                </a:ext>
              </a:extLst>
            </p:cNvPr>
            <p:cNvSpPr/>
            <p:nvPr/>
          </p:nvSpPr>
          <p:spPr>
            <a:xfrm>
              <a:off x="4289794" y="1665409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28060F1-75C6-459B-85BB-C798936D8345}"/>
                </a:ext>
              </a:extLst>
            </p:cNvPr>
            <p:cNvSpPr/>
            <p:nvPr/>
          </p:nvSpPr>
          <p:spPr>
            <a:xfrm>
              <a:off x="3453114" y="1789933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8EF9A51-0BDE-41B7-9C43-AFB0318BB8B6}"/>
                </a:ext>
              </a:extLst>
            </p:cNvPr>
            <p:cNvSpPr/>
            <p:nvPr/>
          </p:nvSpPr>
          <p:spPr>
            <a:xfrm>
              <a:off x="3774487" y="1728810"/>
              <a:ext cx="98250" cy="98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1B94598-65FA-4FB5-96A3-DB81D72F2B63}"/>
                </a:ext>
              </a:extLst>
            </p:cNvPr>
            <p:cNvSpPr/>
            <p:nvPr/>
          </p:nvSpPr>
          <p:spPr>
            <a:xfrm>
              <a:off x="4460032" y="2274774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19585E4-CAA1-4B25-A821-EB645F6828F9}"/>
                </a:ext>
              </a:extLst>
            </p:cNvPr>
            <p:cNvSpPr/>
            <p:nvPr/>
          </p:nvSpPr>
          <p:spPr>
            <a:xfrm>
              <a:off x="3423046" y="2991597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E407BBA-819E-4EE0-91CC-D8D5E87E482A}"/>
                </a:ext>
              </a:extLst>
            </p:cNvPr>
            <p:cNvSpPr/>
            <p:nvPr/>
          </p:nvSpPr>
          <p:spPr>
            <a:xfrm>
              <a:off x="3828717" y="3010370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09331B8-9E68-436D-BDD6-5ECFFE62877C}"/>
                </a:ext>
              </a:extLst>
            </p:cNvPr>
            <p:cNvSpPr/>
            <p:nvPr/>
          </p:nvSpPr>
          <p:spPr>
            <a:xfrm>
              <a:off x="3423046" y="3441126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D237957-7121-4377-8F8A-0D4C29A709B7}"/>
                </a:ext>
              </a:extLst>
            </p:cNvPr>
            <p:cNvSpPr/>
            <p:nvPr/>
          </p:nvSpPr>
          <p:spPr>
            <a:xfrm>
              <a:off x="3776061" y="3505098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E7C7BBB-8B41-450C-B612-49FB55ED07B8}"/>
                </a:ext>
              </a:extLst>
            </p:cNvPr>
            <p:cNvSpPr/>
            <p:nvPr/>
          </p:nvSpPr>
          <p:spPr>
            <a:xfrm>
              <a:off x="4393069" y="3337257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EFA80B7-E429-4CEE-9F93-7EF1726C94BF}"/>
                </a:ext>
              </a:extLst>
            </p:cNvPr>
            <p:cNvSpPr/>
            <p:nvPr/>
          </p:nvSpPr>
          <p:spPr>
            <a:xfrm>
              <a:off x="4378100" y="2736139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A8DD079-49B3-415A-A473-0BCD7B9B37C9}"/>
                </a:ext>
              </a:extLst>
            </p:cNvPr>
            <p:cNvSpPr/>
            <p:nvPr/>
          </p:nvSpPr>
          <p:spPr>
            <a:xfrm>
              <a:off x="4083053" y="3491524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F7FFA69-894E-4535-865E-0761F4D1E4F0}"/>
                </a:ext>
              </a:extLst>
            </p:cNvPr>
            <p:cNvSpPr/>
            <p:nvPr/>
          </p:nvSpPr>
          <p:spPr>
            <a:xfrm>
              <a:off x="4705727" y="2692202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9CF3FFF-8B98-46D9-9689-EAC65C889F32}"/>
                </a:ext>
              </a:extLst>
            </p:cNvPr>
            <p:cNvSpPr/>
            <p:nvPr/>
          </p:nvSpPr>
          <p:spPr>
            <a:xfrm>
              <a:off x="4668918" y="3441126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310A1AA-723B-41A4-B517-9F84154CD8C8}"/>
                </a:ext>
              </a:extLst>
            </p:cNvPr>
            <p:cNvSpPr/>
            <p:nvPr/>
          </p:nvSpPr>
          <p:spPr>
            <a:xfrm>
              <a:off x="4615882" y="3017539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DD10961-BC94-487A-9701-B449C79FA82B}"/>
                </a:ext>
              </a:extLst>
            </p:cNvPr>
            <p:cNvSpPr/>
            <p:nvPr/>
          </p:nvSpPr>
          <p:spPr>
            <a:xfrm>
              <a:off x="3957248" y="2418418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14A886F-1580-4CA5-AE2D-59994F6A54C2}"/>
                </a:ext>
              </a:extLst>
            </p:cNvPr>
            <p:cNvSpPr/>
            <p:nvPr/>
          </p:nvSpPr>
          <p:spPr>
            <a:xfrm>
              <a:off x="3708674" y="1942822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83580BD-0BD6-4403-A06B-77DE1192A93F}"/>
                </a:ext>
              </a:extLst>
            </p:cNvPr>
            <p:cNvSpPr/>
            <p:nvPr/>
          </p:nvSpPr>
          <p:spPr>
            <a:xfrm>
              <a:off x="4509157" y="1935353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8C35EC6-E8B3-4CA3-BB85-40E03F3FB8C9}"/>
                </a:ext>
              </a:extLst>
            </p:cNvPr>
            <p:cNvSpPr/>
            <p:nvPr/>
          </p:nvSpPr>
          <p:spPr>
            <a:xfrm>
              <a:off x="3992610" y="3236392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5DF0087-EF5F-4521-BB5F-8318AB995473}"/>
                </a:ext>
              </a:extLst>
            </p:cNvPr>
            <p:cNvSpPr/>
            <p:nvPr/>
          </p:nvSpPr>
          <p:spPr>
            <a:xfrm>
              <a:off x="4149587" y="2925378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5C2113F-7024-4E23-ACD1-B1E3FC840183}"/>
                </a:ext>
              </a:extLst>
            </p:cNvPr>
            <p:cNvSpPr/>
            <p:nvPr/>
          </p:nvSpPr>
          <p:spPr>
            <a:xfrm>
              <a:off x="4328959" y="2460007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9FD7640-30EC-4F92-8307-96DAF2AC9CB8}"/>
                </a:ext>
              </a:extLst>
            </p:cNvPr>
            <p:cNvSpPr/>
            <p:nvPr/>
          </p:nvSpPr>
          <p:spPr>
            <a:xfrm>
              <a:off x="4289794" y="2088339"/>
              <a:ext cx="98250" cy="9825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4DD62BF3-5EA8-4A5D-8D34-81FC74D4BAA3}"/>
              </a:ext>
            </a:extLst>
          </p:cNvPr>
          <p:cNvSpPr txBox="1"/>
          <p:nvPr/>
        </p:nvSpPr>
        <p:spPr>
          <a:xfrm>
            <a:off x="3310337" y="4403037"/>
            <a:ext cx="10342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과잉적합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416B46B-4CF8-41E4-BF55-A6045DBD6D2C}"/>
              </a:ext>
            </a:extLst>
          </p:cNvPr>
          <p:cNvSpPr txBox="1"/>
          <p:nvPr/>
        </p:nvSpPr>
        <p:spPr>
          <a:xfrm>
            <a:off x="1362171" y="5195791"/>
            <a:ext cx="9467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판단경계선은 학습에서 사용한 샘플은 완벽하게 분류하지만 새로운 샘플에 대해서는 좋지 않은 성능을 나타낼 수 도 있음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D663E6E-90F6-43AE-A732-17ED03D9E577}"/>
              </a:ext>
            </a:extLst>
          </p:cNvPr>
          <p:cNvSpPr txBox="1"/>
          <p:nvPr/>
        </p:nvSpPr>
        <p:spPr>
          <a:xfrm>
            <a:off x="2967578" y="5619047"/>
            <a:ext cx="6256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성능과 분류기의 단순성을 적절하게 조합한 </a:t>
            </a:r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판단 경계선이 바람직할 수 도 있음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C51934-A22A-4739-A62C-CC2ABD64E10E}"/>
              </a:ext>
            </a:extLst>
          </p:cNvPr>
          <p:cNvSpPr txBox="1"/>
          <p:nvPr/>
        </p:nvSpPr>
        <p:spPr>
          <a:xfrm>
            <a:off x="7776754" y="4407893"/>
            <a:ext cx="10358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단순성 ↑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87F2AFF-36D8-4A62-9005-F52244DF14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5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6"/>
    </mc:Choice>
    <mc:Fallback xmlns="">
      <p:transition spd="slow" advTm="18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1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.4|5.7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4.3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9.5|6|9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2608</Words>
  <Application>Microsoft Office PowerPoint</Application>
  <PresentationFormat>와이드스크린</PresentationFormat>
  <Paragraphs>610</Paragraphs>
  <Slides>30</Slides>
  <Notes>30</Notes>
  <HiddenSlides>0</HiddenSlides>
  <MMClips>30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나눔스퀘어라운드 Bold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JungIn Yoon</dc:creator>
  <cp:lastModifiedBy>JungIn Yoon</cp:lastModifiedBy>
  <cp:revision>1296</cp:revision>
  <dcterms:created xsi:type="dcterms:W3CDTF">2020-05-01T13:37:59Z</dcterms:created>
  <dcterms:modified xsi:type="dcterms:W3CDTF">2020-06-16T23:40:55Z</dcterms:modified>
</cp:coreProperties>
</file>